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0" r:id="rId3"/>
  </p:sldMasterIdLst>
  <p:sldIdLst>
    <p:sldId id="256" r:id="rId4"/>
    <p:sldId id="271" r:id="rId5"/>
    <p:sldId id="258" r:id="rId6"/>
    <p:sldId id="259" r:id="rId7"/>
    <p:sldId id="260" r:id="rId8"/>
    <p:sldId id="261" r:id="rId9"/>
    <p:sldId id="283" r:id="rId10"/>
    <p:sldId id="282" r:id="rId11"/>
    <p:sldId id="262" r:id="rId12"/>
    <p:sldId id="277" r:id="rId13"/>
    <p:sldId id="288" r:id="rId14"/>
    <p:sldId id="263" r:id="rId15"/>
    <p:sldId id="285" r:id="rId16"/>
    <p:sldId id="286" r:id="rId17"/>
    <p:sldId id="287" r:id="rId18"/>
    <p:sldId id="264" r:id="rId19"/>
    <p:sldId id="265" r:id="rId20"/>
    <p:sldId id="272" r:id="rId21"/>
    <p:sldId id="273" r:id="rId22"/>
    <p:sldId id="269" r:id="rId23"/>
    <p:sldId id="279" r:id="rId24"/>
    <p:sldId id="289" r:id="rId25"/>
    <p:sldId id="280" r:id="rId26"/>
    <p:sldId id="281" r:id="rId2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3FC5"/>
    <a:srgbClr val="AE78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showGuides="1">
      <p:cViewPr varScale="1">
        <p:scale>
          <a:sx n="112" d="100"/>
          <a:sy n="112" d="100"/>
        </p:scale>
        <p:origin x="154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1367947-9C5C-4D43-BA2A-652C645461A5}" type="datetimeFigureOut">
              <a:rPr lang="el-GR" smtClean="0"/>
              <a:t>27/5/2022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A3A4B87-47BD-4C51-8F13-F5D8489650F3}" type="slidenum">
              <a:rPr lang="el-GR" smtClean="0"/>
              <a:t>‹#›</a:t>
            </a:fld>
            <a:endParaRPr lang="el-GR"/>
          </a:p>
        </p:txBody>
      </p:sp>
    </p:spTree>
    <p:extLst>
      <p:ext uri="{BB962C8B-B14F-4D97-AF65-F5344CB8AC3E}">
        <p14:creationId xmlns:p14="http://schemas.microsoft.com/office/powerpoint/2010/main" val="3695349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367947-9C5C-4D43-BA2A-652C645461A5}" type="datetimeFigureOut">
              <a:rPr lang="el-GR" smtClean="0"/>
              <a:t>27/5/2022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A3A4B87-47BD-4C51-8F13-F5D8489650F3}" type="slidenum">
              <a:rPr lang="el-GR" smtClean="0"/>
              <a:t>‹#›</a:t>
            </a:fld>
            <a:endParaRPr lang="el-GR"/>
          </a:p>
        </p:txBody>
      </p:sp>
    </p:spTree>
    <p:extLst>
      <p:ext uri="{BB962C8B-B14F-4D97-AF65-F5344CB8AC3E}">
        <p14:creationId xmlns:p14="http://schemas.microsoft.com/office/powerpoint/2010/main" val="4278894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367947-9C5C-4D43-BA2A-652C645461A5}" type="datetimeFigureOut">
              <a:rPr lang="el-GR" smtClean="0"/>
              <a:t>27/5/2022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A3A4B87-47BD-4C51-8F13-F5D8489650F3}" type="slidenum">
              <a:rPr lang="el-GR" smtClean="0"/>
              <a:t>‹#›</a:t>
            </a:fld>
            <a:endParaRPr lang="el-GR"/>
          </a:p>
        </p:txBody>
      </p:sp>
    </p:spTree>
    <p:extLst>
      <p:ext uri="{BB962C8B-B14F-4D97-AF65-F5344CB8AC3E}">
        <p14:creationId xmlns:p14="http://schemas.microsoft.com/office/powerpoint/2010/main" val="2251580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801052" y="5410202"/>
            <a:ext cx="2057400"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5/27/2022</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5" name="Footer Placeholder 4"/>
          <p:cNvSpPr>
            <a:spLocks noGrp="1"/>
          </p:cNvSpPr>
          <p:nvPr>
            <p:ph type="ftr" sz="quarter" idx="11"/>
          </p:nvPr>
        </p:nvSpPr>
        <p:spPr>
          <a:xfrm>
            <a:off x="1900237" y="5410202"/>
            <a:ext cx="3843665" cy="365125"/>
          </a:xfrm>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6" name="Slide Number Placeholder 5"/>
          <p:cNvSpPr>
            <a:spLocks noGrp="1"/>
          </p:cNvSpPr>
          <p:nvPr>
            <p:ph type="sldNum" sz="quarter" idx="12"/>
          </p:nvPr>
        </p:nvSpPr>
        <p:spPr>
          <a:xfrm>
            <a:off x="7915603" y="5410200"/>
            <a:ext cx="578317"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659563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en-US" smtClean="0"/>
              <a:t>Click to edit Master title style</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9" name="Date Placeholder 3"/>
          <p:cNvSpPr>
            <a:spLocks noGrp="1"/>
          </p:cNvSpPr>
          <p:nvPr>
            <p:ph type="dt" sz="half" idx="10"/>
          </p:nvPr>
        </p:nvSpPr>
        <p:spPr>
          <a:xfrm>
            <a:off x="5592691" y="5883277"/>
            <a:ext cx="2057400"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5/27/2022</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50" name="Footer Placeholder 4"/>
          <p:cNvSpPr>
            <a:spLocks noGrp="1"/>
          </p:cNvSpPr>
          <p:nvPr>
            <p:ph type="ftr" sz="quarter" idx="11"/>
          </p:nvPr>
        </p:nvSpPr>
        <p:spPr>
          <a:xfrm>
            <a:off x="856059" y="5883276"/>
            <a:ext cx="4679482" cy="365125"/>
          </a:xfrm>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51" name="Slide Number Placeholder 5"/>
          <p:cNvSpPr>
            <a:spLocks noGrp="1"/>
          </p:cNvSpPr>
          <p:nvPr>
            <p:ph type="sldNum" sz="quarter" idx="12"/>
          </p:nvPr>
        </p:nvSpPr>
        <p:spPr>
          <a:xfrm>
            <a:off x="7707241" y="5883275"/>
            <a:ext cx="578317"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774933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5/27/2022</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5" name="Footer Placeholder 4"/>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208170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5/27/2022</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6" name="Footer Placeholder 5"/>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090104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56058" y="3073398"/>
            <a:ext cx="3658793"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3073398"/>
            <a:ext cx="3656408"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5/27/2022</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8" name="Footer Placeholder 7"/>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389970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5/27/2022</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4" name="Footer Placeholder 3"/>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403539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5/27/2022</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3" name="Footer Placeholder 2"/>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569181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5/27/2022</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6" name="Footer Placeholder 5"/>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995364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367947-9C5C-4D43-BA2A-652C645461A5}" type="datetimeFigureOut">
              <a:rPr lang="el-GR" smtClean="0"/>
              <a:t>27/5/2022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A3A4B87-47BD-4C51-8F13-F5D8489650F3}" type="slidenum">
              <a:rPr lang="el-GR" smtClean="0"/>
              <a:t>‹#›</a:t>
            </a:fld>
            <a:endParaRPr lang="el-GR"/>
          </a:p>
        </p:txBody>
      </p:sp>
    </p:spTree>
    <p:extLst>
      <p:ext uri="{BB962C8B-B14F-4D97-AF65-F5344CB8AC3E}">
        <p14:creationId xmlns:p14="http://schemas.microsoft.com/office/powerpoint/2010/main" val="1899756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5/27/2022</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6" name="Footer Placeholder 5"/>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156782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5/27/2022</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6" name="Footer Placeholder 5"/>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866415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5/27/2022</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6" name="Footer Placeholder 5"/>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935583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5/27/2022</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6" name="Footer Placeholder 5"/>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Tw Cen MT" panose="020B0602020104020603"/>
                <a:ea typeface="+mj-ea"/>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Tw Cen MT" panose="020B0602020104020603"/>
                <a:ea typeface="+mj-ea"/>
              </a:rPr>
              <a:t>”</a:t>
            </a:r>
          </a:p>
        </p:txBody>
      </p:sp>
    </p:spTree>
    <p:extLst>
      <p:ext uri="{BB962C8B-B14F-4D97-AF65-F5344CB8AC3E}">
        <p14:creationId xmlns:p14="http://schemas.microsoft.com/office/powerpoint/2010/main" val="2024042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5/27/2022</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6" name="Footer Placeholder 5"/>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491571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5/27/2022</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4" name="Footer Placeholder 3"/>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090421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5/27/2022</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4" name="Footer Placeholder 3"/>
          <p:cNvSpPr>
            <a:spLocks noGrp="1"/>
          </p:cNvSpPr>
          <p:nvPr>
            <p:ph type="ftr" sz="quarter" idx="11"/>
          </p:nvPr>
        </p:nvSpPr>
        <p:spPr/>
        <p:txBody>
          <a:bodyPr/>
          <a:lstStyle>
            <a:lvl1pPr>
              <a:defRPr cap="all" baseline="0"/>
            </a:lvl1p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all"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16169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5/27/2022</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5" name="Footer Placeholder 4"/>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088421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5/27/2022</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5" name="Footer Placeholder 4"/>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136726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69284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1367947-9C5C-4D43-BA2A-652C645461A5}" type="datetimeFigureOut">
              <a:rPr lang="el-GR" smtClean="0"/>
              <a:t>27/5/2022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A3A4B87-47BD-4C51-8F13-F5D8489650F3}" type="slidenum">
              <a:rPr lang="el-GR" smtClean="0"/>
              <a:t>‹#›</a:t>
            </a:fld>
            <a:endParaRPr lang="el-GR"/>
          </a:p>
        </p:txBody>
      </p:sp>
    </p:spTree>
    <p:extLst>
      <p:ext uri="{BB962C8B-B14F-4D97-AF65-F5344CB8AC3E}">
        <p14:creationId xmlns:p14="http://schemas.microsoft.com/office/powerpoint/2010/main" val="9010587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665467"/>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388961"/>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595266"/>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214453"/>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241148"/>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952043"/>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218946"/>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37654"/>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94132"/>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55830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1367947-9C5C-4D43-BA2A-652C645461A5}" type="datetimeFigureOut">
              <a:rPr lang="el-GR" smtClean="0"/>
              <a:t>27/5/2022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A3A4B87-47BD-4C51-8F13-F5D8489650F3}" type="slidenum">
              <a:rPr lang="el-GR" smtClean="0"/>
              <a:t>‹#›</a:t>
            </a:fld>
            <a:endParaRPr lang="el-GR"/>
          </a:p>
        </p:txBody>
      </p:sp>
    </p:spTree>
    <p:extLst>
      <p:ext uri="{BB962C8B-B14F-4D97-AF65-F5344CB8AC3E}">
        <p14:creationId xmlns:p14="http://schemas.microsoft.com/office/powerpoint/2010/main" val="2122925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1367947-9C5C-4D43-BA2A-652C645461A5}" type="datetimeFigureOut">
              <a:rPr lang="el-GR" smtClean="0"/>
              <a:t>27/5/2022</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BA3A4B87-47BD-4C51-8F13-F5D8489650F3}" type="slidenum">
              <a:rPr lang="el-GR" smtClean="0"/>
              <a:t>‹#›</a:t>
            </a:fld>
            <a:endParaRPr lang="el-GR"/>
          </a:p>
        </p:txBody>
      </p:sp>
    </p:spTree>
    <p:extLst>
      <p:ext uri="{BB962C8B-B14F-4D97-AF65-F5344CB8AC3E}">
        <p14:creationId xmlns:p14="http://schemas.microsoft.com/office/powerpoint/2010/main" val="2045514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1367947-9C5C-4D43-BA2A-652C645461A5}" type="datetimeFigureOut">
              <a:rPr lang="el-GR" smtClean="0"/>
              <a:t>27/5/2022</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BA3A4B87-47BD-4C51-8F13-F5D8489650F3}" type="slidenum">
              <a:rPr lang="el-GR" smtClean="0"/>
              <a:t>‹#›</a:t>
            </a:fld>
            <a:endParaRPr lang="el-GR"/>
          </a:p>
        </p:txBody>
      </p:sp>
    </p:spTree>
    <p:extLst>
      <p:ext uri="{BB962C8B-B14F-4D97-AF65-F5344CB8AC3E}">
        <p14:creationId xmlns:p14="http://schemas.microsoft.com/office/powerpoint/2010/main" val="1428681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367947-9C5C-4D43-BA2A-652C645461A5}" type="datetimeFigureOut">
              <a:rPr lang="el-GR" smtClean="0"/>
              <a:t>27/5/2022</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BA3A4B87-47BD-4C51-8F13-F5D8489650F3}" type="slidenum">
              <a:rPr lang="el-GR" smtClean="0"/>
              <a:t>‹#›</a:t>
            </a:fld>
            <a:endParaRPr lang="el-GR"/>
          </a:p>
        </p:txBody>
      </p:sp>
    </p:spTree>
    <p:extLst>
      <p:ext uri="{BB962C8B-B14F-4D97-AF65-F5344CB8AC3E}">
        <p14:creationId xmlns:p14="http://schemas.microsoft.com/office/powerpoint/2010/main" val="3151259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367947-9C5C-4D43-BA2A-652C645461A5}" type="datetimeFigureOut">
              <a:rPr lang="el-GR" smtClean="0"/>
              <a:t>27/5/2022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A3A4B87-47BD-4C51-8F13-F5D8489650F3}" type="slidenum">
              <a:rPr lang="el-GR" smtClean="0"/>
              <a:t>‹#›</a:t>
            </a:fld>
            <a:endParaRPr lang="el-GR"/>
          </a:p>
        </p:txBody>
      </p:sp>
    </p:spTree>
    <p:extLst>
      <p:ext uri="{BB962C8B-B14F-4D97-AF65-F5344CB8AC3E}">
        <p14:creationId xmlns:p14="http://schemas.microsoft.com/office/powerpoint/2010/main" val="288065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367947-9C5C-4D43-BA2A-652C645461A5}" type="datetimeFigureOut">
              <a:rPr lang="el-GR" smtClean="0"/>
              <a:t>27/5/2022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A3A4B87-47BD-4C51-8F13-F5D8489650F3}" type="slidenum">
              <a:rPr lang="el-GR" smtClean="0"/>
              <a:t>‹#›</a:t>
            </a:fld>
            <a:endParaRPr lang="el-GR"/>
          </a:p>
        </p:txBody>
      </p:sp>
    </p:spTree>
    <p:extLst>
      <p:ext uri="{BB962C8B-B14F-4D97-AF65-F5344CB8AC3E}">
        <p14:creationId xmlns:p14="http://schemas.microsoft.com/office/powerpoint/2010/main" val="2535089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C3FC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367947-9C5C-4D43-BA2A-652C645461A5}" type="datetimeFigureOut">
              <a:rPr lang="el-GR" smtClean="0"/>
              <a:t>27/5/2022</a:t>
            </a:fld>
            <a:endParaRPr lang="el-G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3A4B87-47BD-4C51-8F13-F5D8489650F3}" type="slidenum">
              <a:rPr lang="el-GR" smtClean="0"/>
              <a:t>‹#›</a:t>
            </a:fld>
            <a:endParaRPr lang="el-GR"/>
          </a:p>
        </p:txBody>
      </p:sp>
    </p:spTree>
    <p:extLst>
      <p:ext uri="{BB962C8B-B14F-4D97-AF65-F5344CB8AC3E}">
        <p14:creationId xmlns:p14="http://schemas.microsoft.com/office/powerpoint/2010/main" val="14551884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5/27/2022</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50" b="0" i="0" u="none" strike="noStrike" kern="1200" cap="none" spc="0" normalizeH="0" baseline="0" noProof="0" smtClean="0">
                <a:ln>
                  <a:noFill/>
                </a:ln>
                <a:solidFill>
                  <a:prstClr val="white">
                    <a:tint val="75000"/>
                  </a:prstClr>
                </a:solidFill>
                <a:effectLst/>
                <a:uLnTx/>
                <a:uFillTx/>
                <a:latin typeface="Tw Cen MT" panose="020B0602020104020603"/>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tint val="75000"/>
                </a:prstClr>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41720871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5/27/2022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88675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12.jp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C3FC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42393"/>
            <a:ext cx="9144000" cy="2377440"/>
          </a:xfrm>
          <a:prstGeom prst="rect">
            <a:avLst/>
          </a:prstGeom>
        </p:spPr>
      </p:pic>
      <p:sp>
        <p:nvSpPr>
          <p:cNvPr id="5" name="Rectangle 4"/>
          <p:cNvSpPr/>
          <p:nvPr/>
        </p:nvSpPr>
        <p:spPr>
          <a:xfrm>
            <a:off x="5057823" y="4782180"/>
            <a:ext cx="2735943" cy="865173"/>
          </a:xfrm>
          <a:prstGeom prst="rect">
            <a:avLst/>
          </a:prstGeom>
        </p:spPr>
        <p:txBody>
          <a:bodyPr wrap="square">
            <a:spAutoFit/>
          </a:bodyPr>
          <a:lstStyle/>
          <a:p>
            <a:pPr algn="r">
              <a:lnSpc>
                <a:spcPct val="107000"/>
              </a:lnSpc>
            </a:pPr>
            <a:r>
              <a:rPr lang="el-GR" sz="2400" b="1" dirty="0">
                <a:solidFill>
                  <a:prstClr val="white"/>
                </a:solidFill>
                <a:latin typeface="+mj-lt"/>
                <a:ea typeface="Calibri" panose="020F0502020204030204" pitchFamily="34" charset="0"/>
                <a:cs typeface="Times New Roman" panose="02020603050405020304" pitchFamily="18" charset="0"/>
              </a:rPr>
              <a:t>Δ. </a:t>
            </a:r>
            <a:r>
              <a:rPr lang="el-GR" sz="2400" b="1" dirty="0" err="1">
                <a:solidFill>
                  <a:prstClr val="white"/>
                </a:solidFill>
                <a:latin typeface="+mj-lt"/>
                <a:ea typeface="Calibri" panose="020F0502020204030204" pitchFamily="34" charset="0"/>
                <a:cs typeface="Times New Roman" panose="02020603050405020304" pitchFamily="18" charset="0"/>
              </a:rPr>
              <a:t>Καλιαμπάκος</a:t>
            </a:r>
            <a:endParaRPr lang="el-GR" sz="2400" b="1" dirty="0">
              <a:solidFill>
                <a:prstClr val="white"/>
              </a:solidFill>
              <a:latin typeface="+mj-lt"/>
              <a:ea typeface="Calibri" panose="020F0502020204030204" pitchFamily="34" charset="0"/>
              <a:cs typeface="Times New Roman" panose="02020603050405020304" pitchFamily="18" charset="0"/>
            </a:endParaRPr>
          </a:p>
          <a:p>
            <a:pPr algn="r">
              <a:lnSpc>
                <a:spcPct val="107000"/>
              </a:lnSpc>
            </a:pPr>
            <a:r>
              <a:rPr lang="el-GR" sz="2400" b="1" dirty="0" smtClean="0">
                <a:solidFill>
                  <a:prstClr val="white"/>
                </a:solidFill>
                <a:latin typeface="+mj-lt"/>
                <a:ea typeface="Calibri" panose="020F0502020204030204" pitchFamily="34" charset="0"/>
                <a:cs typeface="Times New Roman" panose="02020603050405020304" pitchFamily="18" charset="0"/>
              </a:rPr>
              <a:t>Κοσμήτορας </a:t>
            </a:r>
            <a:r>
              <a:rPr lang="el-GR" sz="2400" b="1" dirty="0">
                <a:solidFill>
                  <a:prstClr val="white"/>
                </a:solidFill>
                <a:latin typeface="+mj-lt"/>
                <a:ea typeface="Calibri" panose="020F0502020204030204" pitchFamily="34" charset="0"/>
                <a:cs typeface="Times New Roman" panose="02020603050405020304" pitchFamily="18" charset="0"/>
              </a:rPr>
              <a:t>ΣΜΜΜ</a:t>
            </a:r>
          </a:p>
        </p:txBody>
      </p:sp>
      <p:sp>
        <p:nvSpPr>
          <p:cNvPr id="4" name="Rectangle 3"/>
          <p:cNvSpPr/>
          <p:nvPr/>
        </p:nvSpPr>
        <p:spPr>
          <a:xfrm>
            <a:off x="347156" y="1421211"/>
            <a:ext cx="8292643" cy="658835"/>
          </a:xfrm>
          <a:prstGeom prst="rect">
            <a:avLst/>
          </a:prstGeom>
        </p:spPr>
        <p:txBody>
          <a:bodyPr wrap="square">
            <a:spAutoFit/>
          </a:bodyPr>
          <a:lstStyle/>
          <a:p>
            <a:pPr>
              <a:lnSpc>
                <a:spcPct val="107000"/>
              </a:lnSpc>
              <a:spcAft>
                <a:spcPts val="800"/>
              </a:spcAft>
            </a:pPr>
            <a:r>
              <a:rPr lang="el-GR" sz="3600" b="1" dirty="0">
                <a:solidFill>
                  <a:schemeClr val="bg1"/>
                </a:solidFill>
                <a:latin typeface="+mj-lt"/>
                <a:ea typeface="Calibri" panose="020F0502020204030204" pitchFamily="34" charset="0"/>
                <a:cs typeface="Times New Roman" panose="02020603050405020304" pitchFamily="18" charset="0"/>
              </a:rPr>
              <a:t>Πώς φτιάχνουμε μια ωραία παρουσίαση</a:t>
            </a:r>
            <a:r>
              <a:rPr lang="el-GR" sz="3600" b="1" dirty="0" smtClean="0">
                <a:solidFill>
                  <a:schemeClr val="bg1"/>
                </a:solidFill>
                <a:latin typeface="+mj-lt"/>
                <a:ea typeface="Calibri" panose="020F0502020204030204" pitchFamily="34" charset="0"/>
                <a:cs typeface="Times New Roman" panose="02020603050405020304" pitchFamily="18" charset="0"/>
              </a:rPr>
              <a:t>;</a:t>
            </a:r>
            <a:endParaRPr lang="el-GR" sz="3600" b="1" dirty="0">
              <a:solidFill>
                <a:schemeClr val="bg1"/>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979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7029" y="1180947"/>
            <a:ext cx="1785257" cy="646331"/>
          </a:xfrm>
          <a:prstGeom prst="rect">
            <a:avLst/>
          </a:prstGeom>
          <a:noFill/>
        </p:spPr>
        <p:txBody>
          <a:bodyPr wrap="square" rtlCol="0">
            <a:spAutoFit/>
          </a:bodyPr>
          <a:lstStyle>
            <a:defPPr>
              <a:defRPr lang="el-GR"/>
            </a:defPPr>
            <a:lvl1pPr>
              <a:defRPr sz="36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defRPr>
            </a:lvl1pPr>
          </a:lstStyle>
          <a:p>
            <a:r>
              <a:rPr lang="en-US" dirty="0"/>
              <a:t>Tip 6</a:t>
            </a:r>
            <a:endParaRPr lang="el-GR" dirty="0"/>
          </a:p>
        </p:txBody>
      </p:sp>
      <p:sp>
        <p:nvSpPr>
          <p:cNvPr id="3" name="TextBox 2"/>
          <p:cNvSpPr txBox="1"/>
          <p:nvPr/>
        </p:nvSpPr>
        <p:spPr>
          <a:xfrm>
            <a:off x="803305" y="2724839"/>
            <a:ext cx="7419105" cy="609398"/>
          </a:xfrm>
          <a:prstGeom prst="rect">
            <a:avLst/>
          </a:prstGeom>
          <a:noFill/>
        </p:spPr>
        <p:txBody>
          <a:bodyPr wrap="square" rtlCol="0">
            <a:spAutoFit/>
          </a:bodyPr>
          <a:lstStyle/>
          <a:p>
            <a:pPr algn="just">
              <a:lnSpc>
                <a:spcPct val="120000"/>
              </a:lnSpc>
              <a:spcAft>
                <a:spcPts val="600"/>
              </a:spcAft>
            </a:pPr>
            <a:r>
              <a:rPr lang="el-GR" sz="2800" b="1" dirty="0">
                <a:solidFill>
                  <a:schemeClr val="bg1"/>
                </a:solidFill>
                <a:latin typeface="Calibri Light" panose="020F0302020204030204" pitchFamily="34" charset="0"/>
                <a:cs typeface="Calibri Light" panose="020F0302020204030204" pitchFamily="34" charset="0"/>
              </a:rPr>
              <a:t>Ποτέ </a:t>
            </a:r>
            <a:r>
              <a:rPr lang="el-GR" sz="2800" b="1" dirty="0" smtClean="0">
                <a:solidFill>
                  <a:schemeClr val="bg1"/>
                </a:solidFill>
                <a:latin typeface="Calibri Light" panose="020F0302020204030204" pitchFamily="34" charset="0"/>
                <a:cs typeface="Calibri Light" panose="020F0302020204030204" pitchFamily="34" charset="0"/>
              </a:rPr>
              <a:t>πολλή </a:t>
            </a:r>
            <a:r>
              <a:rPr lang="el-GR" sz="2800" b="1" dirty="0">
                <a:solidFill>
                  <a:schemeClr val="bg1"/>
                </a:solidFill>
                <a:latin typeface="Calibri Light" panose="020F0302020204030204" pitchFamily="34" charset="0"/>
                <a:cs typeface="Calibri Light" panose="020F0302020204030204" pitchFamily="34" charset="0"/>
              </a:rPr>
              <a:t>πληροφορία/ κείμενο στις </a:t>
            </a:r>
            <a:r>
              <a:rPr lang="el-GR" sz="2800" b="1" dirty="0" smtClean="0">
                <a:solidFill>
                  <a:schemeClr val="bg1"/>
                </a:solidFill>
                <a:latin typeface="Calibri Light" panose="020F0302020204030204" pitchFamily="34" charset="0"/>
                <a:cs typeface="Calibri Light" panose="020F0302020204030204" pitchFamily="34" charset="0"/>
              </a:rPr>
              <a:t>διαφάνειες!</a:t>
            </a:r>
            <a:endParaRPr lang="el-GR" sz="2800" b="1" dirty="0">
              <a:solidFill>
                <a:schemeClr val="bg1"/>
              </a:solidFill>
              <a:latin typeface="Calibri Light" panose="020F0302020204030204" pitchFamily="34" charset="0"/>
              <a:cs typeface="Calibri Light" panose="020F0302020204030204" pitchFamily="34" charset="0"/>
            </a:endParaRPr>
          </a:p>
        </p:txBody>
      </p:sp>
      <p:sp>
        <p:nvSpPr>
          <p:cNvPr id="4" name="Rectangle 3"/>
          <p:cNvSpPr/>
          <p:nvPr/>
        </p:nvSpPr>
        <p:spPr>
          <a:xfrm>
            <a:off x="0" y="3429000"/>
            <a:ext cx="9144000" cy="3429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685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68" y="3848872"/>
            <a:ext cx="8069942" cy="1126462"/>
          </a:xfrm>
          <a:prstGeom prst="rect">
            <a:avLst/>
          </a:prstGeom>
          <a:noFill/>
        </p:spPr>
        <p:txBody>
          <a:bodyPr wrap="square" rtlCol="0">
            <a:spAutoFit/>
          </a:bodyPr>
          <a:lstStyle/>
          <a:p>
            <a:pPr algn="r">
              <a:lnSpc>
                <a:spcPct val="120000"/>
              </a:lnSpc>
              <a:spcAft>
                <a:spcPts val="600"/>
              </a:spcAft>
            </a:pPr>
            <a:r>
              <a:rPr lang="el-GR" sz="2800" b="1" dirty="0" smtClean="0">
                <a:latin typeface="Calibri Light" panose="020F0302020204030204" pitchFamily="34" charset="0"/>
                <a:cs typeface="Calibri Light" panose="020F0302020204030204" pitchFamily="34" charset="0"/>
              </a:rPr>
              <a:t>… και με </a:t>
            </a:r>
            <a:r>
              <a:rPr lang="el-GR" sz="2800" b="1" dirty="0">
                <a:latin typeface="Calibri Light" panose="020F0302020204030204" pitchFamily="34" charset="0"/>
                <a:cs typeface="Calibri Light" panose="020F0302020204030204" pitchFamily="34" charset="0"/>
              </a:rPr>
              <a:t>γραμματοσειρά που να διαβάζεται και προτάσεις με πλήρες νόημα!</a:t>
            </a:r>
          </a:p>
        </p:txBody>
      </p:sp>
    </p:spTree>
    <p:extLst>
      <p:ext uri="{BB962C8B-B14F-4D97-AF65-F5344CB8AC3E}">
        <p14:creationId xmlns:p14="http://schemas.microsoft.com/office/powerpoint/2010/main" val="8749818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0" y="1433036"/>
            <a:ext cx="6256973" cy="40164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Μια έκθεση από το περιοδικό Disaster Medicine and Public Health Preparedness, το 2008 αναφέρει πως 966 θάνατοι στη Λουιζιάνα μπορούν να συσχετιστούν άμεσα με τον τυφώνα, συμπεριλαμβανομένου των ατόμων που εκκένωσαν την πόλη, και άλλοι 20 έμμεσοι θάνατοι. Λόγω αβέβαιων αιτιών θανάτου 454 από τα άτομα που εκκένωσαν, σημειώνεται στην δημοσίευση ανώτατο όριο 1.440 θανάτων. Μεταγενέστερη έρευνα από το Louisiana Department of Health &amp; Hospitals υπέδειξε πως ο τυφώνας ήταν άμεσα υπεύθυνος για 1.170 απώλειες στη Λουιζιάνα.</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Ομοσπονδιακές </a:t>
            </a:r>
            <a:r>
              <a:rPr kumimoji="0" lang="el-GR" sz="15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δ</a:t>
            </a:r>
            <a:r>
              <a:rPr kumimoji="0" lang="en-US" sz="15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ηλώσεις δίνουν μια έκταση καταστροφών 230.000 τετραγωνικών χιλιομέτρων, ενώ σχεδόν 3 εκ άνθρωποι έμειναν χωρίς ηλεκτρικό ρεύμα. Στις 3 Σεπτεμβρίου, 2005, ο Michael Chertoff του γραφείου, Γραμματέας Διεθνούς Ασφάλειας (Homeland Security Secretary) περιέγραψε τις επιπτώσεις του τυφώνα Κατρίνα ως “πιθανώς η μεγαλύτερη καταστροφή ή σύνολο καταστροφών (“probably the worst catastrophe or set of catastrophes”) στην ιστορία της χώρας. Ακόμα και μέχρι το 2010, υπήρχαν ακόμα χαλάσματα σε ορισμένες παραθαλάσσιες περιοχές.</a:t>
            </a:r>
          </a:p>
        </p:txBody>
      </p:sp>
      <p:pic>
        <p:nvPicPr>
          <p:cNvPr id="6" name="Content Placeholder 5" descr="hurricane-katrina-97285306"/>
          <p:cNvPicPr>
            <a:picLocks noGrp="1" noChangeAspect="1"/>
          </p:cNvPicPr>
          <p:nvPr>
            <p:ph idx="1"/>
          </p:nvPr>
        </p:nvPicPr>
        <p:blipFill>
          <a:blip r:embed="rId2"/>
          <a:stretch>
            <a:fillRect/>
          </a:stretch>
        </p:blipFill>
        <p:spPr>
          <a:xfrm>
            <a:off x="6327458" y="1675448"/>
            <a:ext cx="2718435" cy="3506629"/>
          </a:xfrm>
          <a:prstGeom prst="rect">
            <a:avLst/>
          </a:prstGeom>
        </p:spPr>
      </p:pic>
    </p:spTree>
    <p:extLst>
      <p:ext uri="{BB962C8B-B14F-4D97-AF65-F5344CB8AC3E}">
        <p14:creationId xmlns:p14="http://schemas.microsoft.com/office/powerpoint/2010/main" val="31356676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2171" y="1480049"/>
            <a:ext cx="1785257" cy="646331"/>
          </a:xfrm>
          <a:prstGeom prst="rect">
            <a:avLst/>
          </a:prstGeom>
          <a:noFill/>
        </p:spPr>
        <p:txBody>
          <a:bodyPr wrap="square" rtlCol="0">
            <a:spAutoFit/>
          </a:bodyPr>
          <a:lstStyle>
            <a:defPPr>
              <a:defRPr lang="el-GR"/>
            </a:defPPr>
            <a:lvl1pPr>
              <a:defRPr sz="36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defRPr>
            </a:lvl1pPr>
          </a:lstStyle>
          <a:p>
            <a:r>
              <a:rPr lang="en-US" dirty="0"/>
              <a:t>Tip 7</a:t>
            </a:r>
            <a:endParaRPr lang="el-GR" dirty="0"/>
          </a:p>
        </p:txBody>
      </p:sp>
      <p:sp>
        <p:nvSpPr>
          <p:cNvPr id="3" name="TextBox 2"/>
          <p:cNvSpPr txBox="1"/>
          <p:nvPr/>
        </p:nvSpPr>
        <p:spPr>
          <a:xfrm>
            <a:off x="1459838" y="2628175"/>
            <a:ext cx="5889545" cy="609398"/>
          </a:xfrm>
          <a:prstGeom prst="rect">
            <a:avLst/>
          </a:prstGeom>
          <a:noFill/>
        </p:spPr>
        <p:txBody>
          <a:bodyPr wrap="square" rtlCol="0">
            <a:spAutoFit/>
          </a:bodyPr>
          <a:lstStyle/>
          <a:p>
            <a:pPr algn="just">
              <a:lnSpc>
                <a:spcPct val="120000"/>
              </a:lnSpc>
              <a:spcAft>
                <a:spcPts val="600"/>
              </a:spcAft>
            </a:pPr>
            <a:r>
              <a:rPr lang="el-GR" sz="2800" b="1" dirty="0">
                <a:solidFill>
                  <a:schemeClr val="bg1"/>
                </a:solidFill>
                <a:latin typeface="Calibri Light" panose="020F0302020204030204" pitchFamily="34" charset="0"/>
                <a:cs typeface="Calibri Light" panose="020F0302020204030204" pitchFamily="34" charset="0"/>
              </a:rPr>
              <a:t>Μην </a:t>
            </a:r>
            <a:r>
              <a:rPr lang="el-GR" sz="2800" b="1" dirty="0" smtClean="0">
                <a:solidFill>
                  <a:schemeClr val="bg1"/>
                </a:solidFill>
                <a:latin typeface="Calibri Light" panose="020F0302020204030204" pitchFamily="34" charset="0"/>
                <a:cs typeface="Calibri Light" panose="020F0302020204030204" pitchFamily="34" charset="0"/>
              </a:rPr>
              <a:t>χρησιμοποιείτε </a:t>
            </a:r>
            <a:r>
              <a:rPr lang="el-GR" sz="2800" b="1" dirty="0">
                <a:solidFill>
                  <a:schemeClr val="bg1"/>
                </a:solidFill>
                <a:latin typeface="Calibri Light" panose="020F0302020204030204" pitchFamily="34" charset="0"/>
                <a:cs typeface="Calibri Light" panose="020F0302020204030204" pitchFamily="34" charset="0"/>
              </a:rPr>
              <a:t>έτοιμα </a:t>
            </a:r>
            <a:r>
              <a:rPr lang="en-US" sz="2800" b="1" dirty="0" smtClean="0">
                <a:solidFill>
                  <a:schemeClr val="bg1"/>
                </a:solidFill>
                <a:latin typeface="Calibri Light" panose="020F0302020204030204" pitchFamily="34" charset="0"/>
                <a:cs typeface="Calibri Light" panose="020F0302020204030204" pitchFamily="34" charset="0"/>
              </a:rPr>
              <a:t>templates</a:t>
            </a:r>
            <a:r>
              <a:rPr lang="el-GR" sz="2800" b="1" dirty="0" smtClean="0">
                <a:solidFill>
                  <a:schemeClr val="bg1"/>
                </a:solidFill>
                <a:latin typeface="Calibri Light" panose="020F0302020204030204" pitchFamily="34" charset="0"/>
                <a:cs typeface="Calibri Light" panose="020F0302020204030204" pitchFamily="34" charset="0"/>
              </a:rPr>
              <a:t>!</a:t>
            </a:r>
            <a:endParaRPr lang="el-GR" sz="2800" b="1" dirty="0">
              <a:solidFill>
                <a:schemeClr val="bg1"/>
              </a:solidFill>
              <a:latin typeface="Calibri Light" panose="020F0302020204030204" pitchFamily="34" charset="0"/>
              <a:cs typeface="Calibri Light" panose="020F0302020204030204" pitchFamily="34" charset="0"/>
            </a:endParaRPr>
          </a:p>
        </p:txBody>
      </p:sp>
      <p:sp>
        <p:nvSpPr>
          <p:cNvPr id="4" name="Rectangle 3"/>
          <p:cNvSpPr/>
          <p:nvPr/>
        </p:nvSpPr>
        <p:spPr>
          <a:xfrm>
            <a:off x="0" y="3429000"/>
            <a:ext cx="9144000" cy="3429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685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18744" y="3811854"/>
            <a:ext cx="6930639" cy="1126462"/>
          </a:xfrm>
          <a:prstGeom prst="rect">
            <a:avLst/>
          </a:prstGeom>
          <a:noFill/>
        </p:spPr>
        <p:txBody>
          <a:bodyPr wrap="square" rtlCol="0">
            <a:spAutoFit/>
          </a:bodyPr>
          <a:lstStyle/>
          <a:p>
            <a:pPr algn="r">
              <a:lnSpc>
                <a:spcPct val="120000"/>
              </a:lnSpc>
              <a:spcAft>
                <a:spcPts val="600"/>
              </a:spcAft>
            </a:pPr>
            <a:r>
              <a:rPr lang="el-GR" sz="2800" b="1" dirty="0" smtClean="0">
                <a:latin typeface="Calibri Light" panose="020F0302020204030204" pitchFamily="34" charset="0"/>
                <a:cs typeface="Calibri Light" panose="020F0302020204030204" pitchFamily="34" charset="0"/>
              </a:rPr>
              <a:t>Αλλά</a:t>
            </a:r>
            <a:r>
              <a:rPr lang="el-GR" sz="2800" b="1" dirty="0">
                <a:latin typeface="Calibri Light" panose="020F0302020204030204" pitchFamily="34" charset="0"/>
                <a:cs typeface="Calibri Light" panose="020F0302020204030204" pitchFamily="34" charset="0"/>
              </a:rPr>
              <a:t>, αν το κάνετε, σεβαστείτε </a:t>
            </a:r>
            <a:r>
              <a:rPr lang="el-GR" sz="2800" b="1" dirty="0" smtClean="0">
                <a:latin typeface="Calibri Light" panose="020F0302020204030204" pitchFamily="34" charset="0"/>
                <a:cs typeface="Calibri Light" panose="020F0302020204030204" pitchFamily="34" charset="0"/>
              </a:rPr>
              <a:t>το πλαίσιο </a:t>
            </a:r>
            <a:r>
              <a:rPr lang="el-GR" sz="2800" b="1" dirty="0">
                <a:latin typeface="Calibri Light" panose="020F0302020204030204" pitchFamily="34" charset="0"/>
                <a:cs typeface="Calibri Light" panose="020F0302020204030204" pitchFamily="34" charset="0"/>
              </a:rPr>
              <a:t>σχεδιασμού τους. </a:t>
            </a:r>
          </a:p>
        </p:txBody>
      </p:sp>
    </p:spTree>
    <p:extLst>
      <p:ext uri="{BB962C8B-B14F-4D97-AF65-F5344CB8AC3E}">
        <p14:creationId xmlns:p14="http://schemas.microsoft.com/office/powerpoint/2010/main" val="35237609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8CD15-6825-41CF-9F0D-87EFA81E26EE}"/>
              </a:ext>
            </a:extLst>
          </p:cNvPr>
          <p:cNvSpPr>
            <a:spLocks noGrp="1"/>
          </p:cNvSpPr>
          <p:nvPr>
            <p:ph type="ctrTitle"/>
          </p:nvPr>
        </p:nvSpPr>
        <p:spPr>
          <a:xfrm>
            <a:off x="1275160" y="944013"/>
            <a:ext cx="6593681" cy="2562061"/>
          </a:xfrm>
        </p:spPr>
        <p:txBody>
          <a:bodyPr>
            <a:normAutofit fontScale="90000"/>
          </a:bodyPr>
          <a:lstStyle/>
          <a:p>
            <a:pPr algn="ctr"/>
            <a:r>
              <a:rPr lang="el-GR" sz="1500" dirty="0"/>
              <a:t/>
            </a:r>
            <a:br>
              <a:rPr lang="el-GR" sz="1500" dirty="0"/>
            </a:br>
            <a:r>
              <a:rPr lang="el-GR" sz="1350" b="1" dirty="0"/>
              <a:t>ΕΘΝΙΚΟ ΜΕΤΣΟΒΙΟ ΠΟΛΥΤΕΧΝΕΙΟ</a:t>
            </a:r>
            <a:br>
              <a:rPr lang="el-GR" sz="1350" b="1" dirty="0"/>
            </a:br>
            <a:r>
              <a:rPr lang="el-GR" sz="1350" b="1" dirty="0"/>
              <a:t/>
            </a:r>
            <a:br>
              <a:rPr lang="el-GR" sz="1350" b="1" dirty="0"/>
            </a:br>
            <a:r>
              <a:rPr lang="el-GR" sz="1350" b="1" dirty="0"/>
              <a:t>ΣΧΟΛΗ ΜΗΧΑΝΙΚΩΝ ΜΕΤΑΛΛΕΙΩΝ-ΜΕΤΑΛΛΟΥΡΓΩΝ</a:t>
            </a:r>
            <a:br>
              <a:rPr lang="el-GR" sz="1350" b="1" dirty="0"/>
            </a:br>
            <a:r>
              <a:rPr lang="el-GR" sz="1350" b="1" dirty="0"/>
              <a:t/>
            </a:r>
            <a:br>
              <a:rPr lang="el-GR" sz="1350" b="1" dirty="0"/>
            </a:br>
            <a:r>
              <a:rPr lang="el-GR" sz="1350" b="1" dirty="0"/>
              <a:t/>
            </a:r>
            <a:br>
              <a:rPr lang="el-GR" sz="1350" b="1" dirty="0"/>
            </a:br>
            <a:r>
              <a:rPr lang="el-GR" sz="1350" b="1" dirty="0"/>
              <a:t>ΕΝΕΡΓΕΙΑ &amp; ΠΕΡΙΒΑΛΛΟΝ</a:t>
            </a:r>
            <a:br>
              <a:rPr lang="el-GR" sz="1350" b="1" dirty="0"/>
            </a:br>
            <a:r>
              <a:rPr lang="el-GR" sz="1350" b="1" dirty="0"/>
              <a:t/>
            </a:r>
            <a:br>
              <a:rPr lang="el-GR" sz="1350" b="1" dirty="0"/>
            </a:br>
            <a:r>
              <a:rPr lang="el-GR" sz="1350" b="1" dirty="0"/>
              <a:t/>
            </a:r>
            <a:br>
              <a:rPr lang="el-GR" sz="1350" b="1" dirty="0"/>
            </a:br>
            <a:r>
              <a:rPr lang="el-GR" sz="1350" b="1" dirty="0"/>
              <a:t>ΑΝΑΓΚΑΙΟΤΗΤΑ ΟΡΥΚΤΩΝ ΠΡΩΤΩΝ ΥΛΩΝ ΣΤΙΣ ΤΕΧΝΟΛΟΓΙΕΣ ΑΝΑΝΕΩΣΙΜΩΝ ΠΗΓΩΝ ΕΝΕΡΓΕΙΑΣ </a:t>
            </a:r>
            <a:br>
              <a:rPr lang="el-GR" sz="1350" b="1" dirty="0"/>
            </a:br>
            <a:r>
              <a:rPr lang="el-GR" sz="1350" b="1" dirty="0"/>
              <a:t/>
            </a:r>
            <a:br>
              <a:rPr lang="el-GR" sz="1350" b="1" dirty="0"/>
            </a:br>
            <a:r>
              <a:rPr lang="el-GR" sz="1350" b="1" dirty="0"/>
              <a:t/>
            </a:r>
            <a:br>
              <a:rPr lang="el-GR" sz="1350" b="1" dirty="0"/>
            </a:br>
            <a:endParaRPr lang="el-GR" sz="1350" b="1" dirty="0"/>
          </a:p>
        </p:txBody>
      </p:sp>
      <p:sp>
        <p:nvSpPr>
          <p:cNvPr id="3" name="Subtitle 2">
            <a:extLst>
              <a:ext uri="{FF2B5EF4-FFF2-40B4-BE49-F238E27FC236}">
                <a16:creationId xmlns:a16="http://schemas.microsoft.com/office/drawing/2014/main" id="{D0CD0561-C2A9-46E1-A059-BD1F0A077BA5}"/>
              </a:ext>
            </a:extLst>
          </p:cNvPr>
          <p:cNvSpPr>
            <a:spLocks noGrp="1"/>
          </p:cNvSpPr>
          <p:nvPr>
            <p:ph type="subTitle" idx="1"/>
          </p:nvPr>
        </p:nvSpPr>
        <p:spPr>
          <a:xfrm>
            <a:off x="1275160" y="3558778"/>
            <a:ext cx="6725840" cy="2294116"/>
          </a:xfrm>
        </p:spPr>
        <p:txBody>
          <a:bodyPr/>
          <a:lstStyle/>
          <a:p>
            <a:endParaRPr lang="el-GR" dirty="0"/>
          </a:p>
          <a:p>
            <a:endParaRPr lang="el-GR" dirty="0"/>
          </a:p>
        </p:txBody>
      </p:sp>
      <p:pic>
        <p:nvPicPr>
          <p:cNvPr id="5" name="Graphic 4">
            <a:extLst>
              <a:ext uri="{FF2B5EF4-FFF2-40B4-BE49-F238E27FC236}">
                <a16:creationId xmlns:a16="http://schemas.microsoft.com/office/drawing/2014/main" id="{6E8B1BCC-CB0B-410E-9091-D9FBC72C52A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857250"/>
            <a:ext cx="1453393" cy="1453393"/>
          </a:xfrm>
          <a:prstGeom prst="rect">
            <a:avLst/>
          </a:prstGeom>
        </p:spPr>
      </p:pic>
      <p:pic>
        <p:nvPicPr>
          <p:cNvPr id="7" name="Picture 6">
            <a:extLst>
              <a:ext uri="{FF2B5EF4-FFF2-40B4-BE49-F238E27FC236}">
                <a16:creationId xmlns:a16="http://schemas.microsoft.com/office/drawing/2014/main" id="{CEC63AE3-7565-458E-94AF-B9389BCD171D}"/>
              </a:ext>
            </a:extLst>
          </p:cNvPr>
          <p:cNvPicPr>
            <a:picLocks noChangeAspect="1"/>
          </p:cNvPicPr>
          <p:nvPr/>
        </p:nvPicPr>
        <p:blipFill>
          <a:blip r:embed="rId4"/>
          <a:stretch>
            <a:fillRect/>
          </a:stretch>
        </p:blipFill>
        <p:spPr>
          <a:xfrm>
            <a:off x="1728132" y="3207216"/>
            <a:ext cx="2743200" cy="1714500"/>
          </a:xfrm>
          <a:prstGeom prst="rect">
            <a:avLst/>
          </a:prstGeom>
        </p:spPr>
      </p:pic>
      <p:pic>
        <p:nvPicPr>
          <p:cNvPr id="9" name="Picture 8">
            <a:extLst>
              <a:ext uri="{FF2B5EF4-FFF2-40B4-BE49-F238E27FC236}">
                <a16:creationId xmlns:a16="http://schemas.microsoft.com/office/drawing/2014/main" id="{68A54C43-5D6E-414C-8802-6F07F7AFB60D}"/>
              </a:ext>
            </a:extLst>
          </p:cNvPr>
          <p:cNvPicPr>
            <a:picLocks noChangeAspect="1"/>
          </p:cNvPicPr>
          <p:nvPr/>
        </p:nvPicPr>
        <p:blipFill>
          <a:blip r:embed="rId5"/>
          <a:stretch>
            <a:fillRect/>
          </a:stretch>
        </p:blipFill>
        <p:spPr>
          <a:xfrm>
            <a:off x="4471332" y="3207216"/>
            <a:ext cx="2944536" cy="1716721"/>
          </a:xfrm>
          <a:prstGeom prst="rect">
            <a:avLst/>
          </a:prstGeom>
        </p:spPr>
      </p:pic>
      <p:sp>
        <p:nvSpPr>
          <p:cNvPr id="8" name="TextBox 7">
            <a:extLst>
              <a:ext uri="{FF2B5EF4-FFF2-40B4-BE49-F238E27FC236}">
                <a16:creationId xmlns:a16="http://schemas.microsoft.com/office/drawing/2014/main" id="{2AC08C71-A9F0-4829-B511-B87B68A2831C}"/>
              </a:ext>
            </a:extLst>
          </p:cNvPr>
          <p:cNvSpPr txBox="1"/>
          <p:nvPr/>
        </p:nvSpPr>
        <p:spPr>
          <a:xfrm>
            <a:off x="780176" y="5247695"/>
            <a:ext cx="7583648" cy="276999"/>
          </a:xfrm>
          <a:prstGeom prst="rect">
            <a:avLst/>
          </a:prstGeom>
          <a:noFill/>
        </p:spPr>
        <p:txBody>
          <a:bodyPr wrap="square" rtlCol="0">
            <a:spAutoFit/>
          </a:bodyPr>
          <a:lstStyle/>
          <a:p>
            <a:pPr algn="ctr"/>
            <a:r>
              <a:rPr lang="el-GR" sz="1200" dirty="0"/>
              <a:t>Φοιτητές: </a:t>
            </a:r>
            <a:r>
              <a:rPr lang="el-GR" sz="1200" dirty="0" smtClean="0"/>
              <a:t>Γ. </a:t>
            </a:r>
            <a:r>
              <a:rPr lang="el-GR" sz="1200" dirty="0" err="1" smtClean="0"/>
              <a:t>Κολοκυθόπουλος</a:t>
            </a:r>
            <a:r>
              <a:rPr lang="el-GR" sz="1200" dirty="0" smtClean="0"/>
              <a:t>, Δ. Αναστασόπουλος</a:t>
            </a:r>
            <a:endParaRPr lang="el-GR" sz="1200" dirty="0"/>
          </a:p>
        </p:txBody>
      </p:sp>
    </p:spTree>
    <p:extLst>
      <p:ext uri="{BB962C8B-B14F-4D97-AF65-F5344CB8AC3E}">
        <p14:creationId xmlns:p14="http://schemas.microsoft.com/office/powerpoint/2010/main" val="36571994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0CD0561-C2A9-46E1-A059-BD1F0A077BA5}"/>
              </a:ext>
            </a:extLst>
          </p:cNvPr>
          <p:cNvSpPr>
            <a:spLocks noGrp="1"/>
          </p:cNvSpPr>
          <p:nvPr>
            <p:ph type="subTitle" idx="1"/>
          </p:nvPr>
        </p:nvSpPr>
        <p:spPr>
          <a:xfrm>
            <a:off x="1275160" y="3558778"/>
            <a:ext cx="6725840" cy="2294116"/>
          </a:xfrm>
        </p:spPr>
        <p:txBody>
          <a:bodyPr/>
          <a:lstStyle/>
          <a:p>
            <a:endParaRPr lang="el-GR" dirty="0"/>
          </a:p>
          <a:p>
            <a:endParaRPr lang="el-GR" dirty="0"/>
          </a:p>
        </p:txBody>
      </p:sp>
      <p:sp>
        <p:nvSpPr>
          <p:cNvPr id="6" name="Rectangle 5"/>
          <p:cNvSpPr/>
          <p:nvPr/>
        </p:nvSpPr>
        <p:spPr>
          <a:xfrm>
            <a:off x="2606467" y="734938"/>
            <a:ext cx="5930782" cy="5400942"/>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94997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C63AE3-7565-458E-94AF-B9389BCD171D}"/>
              </a:ext>
            </a:extLst>
          </p:cNvPr>
          <p:cNvPicPr>
            <a:picLocks noChangeAspect="1"/>
          </p:cNvPicPr>
          <p:nvPr/>
        </p:nvPicPr>
        <p:blipFill>
          <a:blip r:embed="rId2"/>
          <a:stretch>
            <a:fillRect/>
          </a:stretch>
        </p:blipFill>
        <p:spPr>
          <a:xfrm>
            <a:off x="-1" y="0"/>
            <a:ext cx="10972801" cy="6858000"/>
          </a:xfrm>
          <a:prstGeom prst="rect">
            <a:avLst/>
          </a:prstGeom>
        </p:spPr>
      </p:pic>
      <p:pic>
        <p:nvPicPr>
          <p:cNvPr id="5" name="Graphic 4">
            <a:extLst>
              <a:ext uri="{FF2B5EF4-FFF2-40B4-BE49-F238E27FC236}">
                <a16:creationId xmlns:a16="http://schemas.microsoft.com/office/drawing/2014/main" id="{6E8B1BCC-CB0B-410E-9091-D9FBC72C52A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015957" y="431265"/>
            <a:ext cx="700754" cy="700754"/>
          </a:xfrm>
          <a:prstGeom prst="rect">
            <a:avLst/>
          </a:prstGeom>
        </p:spPr>
      </p:pic>
      <p:sp>
        <p:nvSpPr>
          <p:cNvPr id="6" name="Rectangle 5"/>
          <p:cNvSpPr/>
          <p:nvPr/>
        </p:nvSpPr>
        <p:spPr>
          <a:xfrm>
            <a:off x="3689948" y="4807332"/>
            <a:ext cx="5454052" cy="830997"/>
          </a:xfrm>
          <a:prstGeom prst="rect">
            <a:avLst/>
          </a:prstGeom>
        </p:spPr>
        <p:txBody>
          <a:bodyPr wrap="square">
            <a:spAutoFit/>
          </a:bodyPr>
          <a:lstStyle/>
          <a:p>
            <a:pPr algn="ctr"/>
            <a:r>
              <a:rPr lang="el-GR" sz="2400" b="1" dirty="0" smtClean="0">
                <a:latin typeface="Calibri Light" panose="020F0302020204030204" pitchFamily="34" charset="0"/>
                <a:cs typeface="Calibri Light" panose="020F0302020204030204" pitchFamily="34" charset="0"/>
              </a:rPr>
              <a:t>Αναγκαιότητα ορυκτών πρώτων υλών στις τεχνολογίες ανανεώσιμων πηγών ενέργειας </a:t>
            </a:r>
            <a:endParaRPr lang="en-US" sz="2400" dirty="0">
              <a:latin typeface="Calibri Light" panose="020F0302020204030204" pitchFamily="34" charset="0"/>
              <a:cs typeface="Calibri Light" panose="020F0302020204030204" pitchFamily="34" charset="0"/>
            </a:endParaRPr>
          </a:p>
        </p:txBody>
      </p:sp>
      <p:sp>
        <p:nvSpPr>
          <p:cNvPr id="10" name="Rectangle 9"/>
          <p:cNvSpPr/>
          <p:nvPr/>
        </p:nvSpPr>
        <p:spPr>
          <a:xfrm>
            <a:off x="2572285" y="5992498"/>
            <a:ext cx="6571715" cy="646331"/>
          </a:xfrm>
          <a:prstGeom prst="rect">
            <a:avLst/>
          </a:prstGeom>
        </p:spPr>
        <p:txBody>
          <a:bodyPr wrap="square">
            <a:spAutoFit/>
          </a:bodyPr>
          <a:lstStyle/>
          <a:p>
            <a:pPr algn="r"/>
            <a:r>
              <a:rPr lang="el-GR" b="1" dirty="0" smtClean="0">
                <a:latin typeface="Calibri Light" panose="020F0302020204030204" pitchFamily="34" charset="0"/>
                <a:cs typeface="Calibri Light" panose="020F0302020204030204" pitchFamily="34" charset="0"/>
              </a:rPr>
              <a:t>Γ. </a:t>
            </a:r>
            <a:r>
              <a:rPr lang="el-GR" b="1" dirty="0" err="1" smtClean="0">
                <a:latin typeface="Calibri Light" panose="020F0302020204030204" pitchFamily="34" charset="0"/>
                <a:cs typeface="Calibri Light" panose="020F0302020204030204" pitchFamily="34" charset="0"/>
              </a:rPr>
              <a:t>Κολοκυθόπουλος</a:t>
            </a:r>
            <a:endParaRPr lang="el-GR" b="1" dirty="0" smtClean="0">
              <a:latin typeface="Calibri Light" panose="020F0302020204030204" pitchFamily="34" charset="0"/>
              <a:cs typeface="Calibri Light" panose="020F0302020204030204" pitchFamily="34" charset="0"/>
            </a:endParaRPr>
          </a:p>
          <a:p>
            <a:pPr algn="r"/>
            <a:r>
              <a:rPr lang="el-GR" b="1" dirty="0" smtClean="0">
                <a:latin typeface="Calibri Light" panose="020F0302020204030204" pitchFamily="34" charset="0"/>
                <a:cs typeface="Calibri Light" panose="020F0302020204030204" pitchFamily="34" charset="0"/>
              </a:rPr>
              <a:t>Δ. Αναστασόπουλος</a:t>
            </a: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751132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2372" y="1404753"/>
            <a:ext cx="1785257" cy="646331"/>
          </a:xfrm>
          <a:prstGeom prst="rect">
            <a:avLst/>
          </a:prstGeom>
          <a:noFill/>
        </p:spPr>
        <p:txBody>
          <a:bodyPr wrap="square" rtlCol="0">
            <a:spAutoFit/>
          </a:bodyPr>
          <a:lstStyle>
            <a:defPPr>
              <a:defRPr lang="el-GR"/>
            </a:defPPr>
            <a:lvl1pPr>
              <a:defRPr sz="36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defRPr>
            </a:lvl1pPr>
          </a:lstStyle>
          <a:p>
            <a:r>
              <a:rPr lang="en-US" dirty="0"/>
              <a:t>Tip 8</a:t>
            </a:r>
            <a:endParaRPr lang="el-GR" dirty="0"/>
          </a:p>
        </p:txBody>
      </p:sp>
      <p:sp>
        <p:nvSpPr>
          <p:cNvPr id="3" name="TextBox 2"/>
          <p:cNvSpPr txBox="1"/>
          <p:nvPr/>
        </p:nvSpPr>
        <p:spPr>
          <a:xfrm>
            <a:off x="384562" y="2589227"/>
            <a:ext cx="7964680" cy="609398"/>
          </a:xfrm>
          <a:prstGeom prst="rect">
            <a:avLst/>
          </a:prstGeom>
          <a:noFill/>
        </p:spPr>
        <p:txBody>
          <a:bodyPr wrap="square" rtlCol="0">
            <a:spAutoFit/>
          </a:bodyPr>
          <a:lstStyle/>
          <a:p>
            <a:pPr algn="just">
              <a:lnSpc>
                <a:spcPct val="120000"/>
              </a:lnSpc>
              <a:spcAft>
                <a:spcPts val="600"/>
              </a:spcAft>
            </a:pPr>
            <a:r>
              <a:rPr lang="el-GR" sz="2800" b="1" dirty="0">
                <a:solidFill>
                  <a:schemeClr val="bg1"/>
                </a:solidFill>
                <a:latin typeface="+mj-lt"/>
              </a:rPr>
              <a:t>Μην χρησιμοποιείτε πολλά και διαφορετικά χρώματα</a:t>
            </a:r>
            <a:r>
              <a:rPr lang="el-GR" sz="2800" b="1" dirty="0" smtClean="0">
                <a:solidFill>
                  <a:schemeClr val="bg1"/>
                </a:solidFill>
                <a:latin typeface="+mj-lt"/>
              </a:rPr>
              <a:t>!</a:t>
            </a:r>
            <a:endParaRPr lang="el-GR" sz="2800" b="1" dirty="0">
              <a:solidFill>
                <a:schemeClr val="bg1"/>
              </a:solidFill>
              <a:latin typeface="+mj-lt"/>
            </a:endParaRPr>
          </a:p>
        </p:txBody>
      </p:sp>
      <p:sp>
        <p:nvSpPr>
          <p:cNvPr id="4" name="Rectangle 3"/>
          <p:cNvSpPr/>
          <p:nvPr/>
        </p:nvSpPr>
        <p:spPr>
          <a:xfrm>
            <a:off x="0" y="3429000"/>
            <a:ext cx="9144000" cy="3429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685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7073" y="3670272"/>
            <a:ext cx="7779657" cy="1091966"/>
          </a:xfrm>
          <a:prstGeom prst="rect">
            <a:avLst/>
          </a:prstGeom>
          <a:noFill/>
        </p:spPr>
        <p:txBody>
          <a:bodyPr wrap="square" rtlCol="0">
            <a:spAutoFit/>
          </a:bodyPr>
          <a:lstStyle/>
          <a:p>
            <a:pPr algn="r">
              <a:lnSpc>
                <a:spcPct val="120000"/>
              </a:lnSpc>
              <a:spcAft>
                <a:spcPts val="600"/>
              </a:spcAft>
            </a:pPr>
            <a:r>
              <a:rPr lang="el-GR" sz="2800" b="1" dirty="0" smtClean="0">
                <a:latin typeface="+mj-lt"/>
              </a:rPr>
              <a:t>Και </a:t>
            </a:r>
            <a:r>
              <a:rPr lang="el-GR" sz="2800" b="1" dirty="0">
                <a:latin typeface="+mj-lt"/>
              </a:rPr>
              <a:t>όποια χρησιμοποιείτε πρέπει να ακολουθούν μια λογική!</a:t>
            </a:r>
          </a:p>
        </p:txBody>
      </p:sp>
    </p:spTree>
    <p:extLst>
      <p:ext uri="{BB962C8B-B14F-4D97-AF65-F5344CB8AC3E}">
        <p14:creationId xmlns:p14="http://schemas.microsoft.com/office/powerpoint/2010/main" val="41757995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0182" y="1404753"/>
            <a:ext cx="1785257" cy="646331"/>
          </a:xfrm>
          <a:prstGeom prst="rect">
            <a:avLst/>
          </a:prstGeom>
          <a:noFill/>
        </p:spPr>
        <p:txBody>
          <a:bodyPr wrap="square" rtlCol="0">
            <a:spAutoFit/>
          </a:bodyPr>
          <a:lstStyle>
            <a:defPPr>
              <a:defRPr lang="el-GR"/>
            </a:defPPr>
            <a:lvl1pPr>
              <a:defRPr sz="36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defRPr>
            </a:lvl1pPr>
          </a:lstStyle>
          <a:p>
            <a:r>
              <a:rPr lang="en-US" dirty="0"/>
              <a:t>Tip 9</a:t>
            </a:r>
            <a:endParaRPr lang="el-GR" dirty="0"/>
          </a:p>
        </p:txBody>
      </p:sp>
      <p:sp>
        <p:nvSpPr>
          <p:cNvPr id="3" name="TextBox 2"/>
          <p:cNvSpPr txBox="1"/>
          <p:nvPr/>
        </p:nvSpPr>
        <p:spPr>
          <a:xfrm>
            <a:off x="2070524" y="2556227"/>
            <a:ext cx="5002951" cy="609398"/>
          </a:xfrm>
          <a:prstGeom prst="rect">
            <a:avLst/>
          </a:prstGeom>
          <a:noFill/>
        </p:spPr>
        <p:txBody>
          <a:bodyPr wrap="square" rtlCol="0">
            <a:spAutoFit/>
          </a:bodyPr>
          <a:lstStyle/>
          <a:p>
            <a:pPr algn="just">
              <a:lnSpc>
                <a:spcPct val="120000"/>
              </a:lnSpc>
              <a:spcAft>
                <a:spcPts val="600"/>
              </a:spcAft>
            </a:pPr>
            <a:r>
              <a:rPr lang="el-GR" sz="2800" b="1" dirty="0">
                <a:solidFill>
                  <a:schemeClr val="bg1"/>
                </a:solidFill>
                <a:latin typeface="+mj-lt"/>
              </a:rPr>
              <a:t>Μην </a:t>
            </a:r>
            <a:r>
              <a:rPr lang="el-GR" sz="2800" b="1" dirty="0" smtClean="0">
                <a:solidFill>
                  <a:schemeClr val="bg1"/>
                </a:solidFill>
                <a:latin typeface="+mj-lt"/>
              </a:rPr>
              <a:t>διαβάζετε </a:t>
            </a:r>
            <a:r>
              <a:rPr lang="el-GR" sz="2800" b="1" dirty="0">
                <a:solidFill>
                  <a:schemeClr val="bg1"/>
                </a:solidFill>
                <a:latin typeface="+mj-lt"/>
              </a:rPr>
              <a:t>την παρουσίαση</a:t>
            </a:r>
            <a:r>
              <a:rPr lang="el-GR" sz="2800" b="1" dirty="0" smtClean="0">
                <a:solidFill>
                  <a:schemeClr val="bg1"/>
                </a:solidFill>
                <a:latin typeface="+mj-lt"/>
              </a:rPr>
              <a:t>!</a:t>
            </a:r>
            <a:endParaRPr lang="el-GR" sz="2800" b="1" dirty="0">
              <a:solidFill>
                <a:schemeClr val="bg1"/>
              </a:solidFill>
              <a:latin typeface="+mj-lt"/>
            </a:endParaRPr>
          </a:p>
        </p:txBody>
      </p:sp>
      <p:sp>
        <p:nvSpPr>
          <p:cNvPr id="4" name="Rectangle 3"/>
          <p:cNvSpPr/>
          <p:nvPr/>
        </p:nvSpPr>
        <p:spPr>
          <a:xfrm>
            <a:off x="0" y="3429000"/>
            <a:ext cx="9144000" cy="3429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685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20182" y="3827564"/>
            <a:ext cx="6816151" cy="609398"/>
          </a:xfrm>
          <a:prstGeom prst="rect">
            <a:avLst/>
          </a:prstGeom>
          <a:noFill/>
        </p:spPr>
        <p:txBody>
          <a:bodyPr wrap="square" rtlCol="0">
            <a:spAutoFit/>
          </a:bodyPr>
          <a:lstStyle/>
          <a:p>
            <a:pPr algn="r">
              <a:lnSpc>
                <a:spcPct val="120000"/>
              </a:lnSpc>
              <a:spcAft>
                <a:spcPts val="600"/>
              </a:spcAft>
            </a:pPr>
            <a:r>
              <a:rPr lang="el-GR" sz="2800" b="1" dirty="0" smtClean="0">
                <a:latin typeface="+mj-lt"/>
              </a:rPr>
              <a:t>Θέλει </a:t>
            </a:r>
            <a:r>
              <a:rPr lang="el-GR" sz="2800" b="1" dirty="0">
                <a:latin typeface="+mj-lt"/>
              </a:rPr>
              <a:t>μόνο λίγη προπόνηση, στην αρχή.</a:t>
            </a:r>
          </a:p>
        </p:txBody>
      </p:sp>
    </p:spTree>
    <p:extLst>
      <p:ext uri="{BB962C8B-B14F-4D97-AF65-F5344CB8AC3E}">
        <p14:creationId xmlns:p14="http://schemas.microsoft.com/office/powerpoint/2010/main" val="37669915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429000"/>
            <a:ext cx="9144000" cy="3429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848678" y="1249313"/>
            <a:ext cx="1629601" cy="646331"/>
          </a:xfrm>
          <a:prstGeom prst="rect">
            <a:avLst/>
          </a:prstGeom>
          <a:noFill/>
        </p:spPr>
        <p:txBody>
          <a:bodyPr wrap="square" rtlCol="0">
            <a:spAutoFit/>
          </a:bodyPr>
          <a:lstStyle>
            <a:defPPr>
              <a:defRPr lang="el-GR"/>
            </a:defPPr>
            <a:lvl1pPr>
              <a:defRPr sz="36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defRPr>
            </a:lvl1pPr>
          </a:lstStyle>
          <a:p>
            <a:r>
              <a:rPr lang="en-US" dirty="0"/>
              <a:t>Tip 10</a:t>
            </a:r>
            <a:endParaRPr lang="el-GR" dirty="0"/>
          </a:p>
        </p:txBody>
      </p:sp>
      <p:sp>
        <p:nvSpPr>
          <p:cNvPr id="3" name="TextBox 2"/>
          <p:cNvSpPr txBox="1"/>
          <p:nvPr/>
        </p:nvSpPr>
        <p:spPr>
          <a:xfrm>
            <a:off x="773191" y="2481159"/>
            <a:ext cx="7779657" cy="609398"/>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600"/>
              </a:spcAft>
              <a:buClrTx/>
              <a:buSzTx/>
              <a:buFontTx/>
              <a:buNone/>
              <a:tabLst/>
              <a:defRPr/>
            </a:pPr>
            <a:r>
              <a:rPr kumimoji="0" lang="el-GR" sz="2800" b="1" i="0" u="none" strike="noStrike" kern="1200" cap="none" spc="0" normalizeH="0" baseline="0" noProof="0" dirty="0" smtClean="0">
                <a:ln>
                  <a:noFill/>
                </a:ln>
                <a:solidFill>
                  <a:prstClr val="white"/>
                </a:solidFill>
                <a:effectLst/>
                <a:uLnTx/>
                <a:uFillTx/>
                <a:latin typeface="Calibri Light" panose="020F0302020204030204" pitchFamily="34" charset="0"/>
                <a:ea typeface="+mn-ea"/>
                <a:cs typeface="Calibri Light" panose="020F0302020204030204" pitchFamily="34" charset="0"/>
              </a:rPr>
              <a:t>Καμιά </a:t>
            </a:r>
            <a:r>
              <a:rPr kumimoji="0" lang="el-GR" sz="28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παρουσίαση δεν μπορεί να γίνει </a:t>
            </a:r>
            <a:r>
              <a:rPr kumimoji="0" lang="el-GR" sz="2800" b="1" i="0" u="none" strike="noStrike" kern="1200" cap="none" spc="0" normalizeH="0" baseline="0" noProof="0" dirty="0" smtClean="0">
                <a:ln>
                  <a:noFill/>
                </a:ln>
                <a:solidFill>
                  <a:prstClr val="white"/>
                </a:solidFill>
                <a:effectLst/>
                <a:uLnTx/>
                <a:uFillTx/>
                <a:latin typeface="Calibri Light" panose="020F0302020204030204" pitchFamily="34" charset="0"/>
                <a:ea typeface="+mn-ea"/>
                <a:cs typeface="Calibri Light" panose="020F0302020204030204" pitchFamily="34" charset="0"/>
              </a:rPr>
              <a:t>ωραία</a:t>
            </a:r>
            <a:r>
              <a:rPr kumimoji="0" lang="en-US" sz="2800" b="1" i="0" u="none" strike="noStrike" kern="1200" cap="none" spc="0" normalizeH="0" baseline="0" noProof="0" dirty="0" smtClean="0">
                <a:ln>
                  <a:noFill/>
                </a:ln>
                <a:solidFill>
                  <a:prstClr val="white"/>
                </a:solidFill>
                <a:effectLst/>
                <a:uLnTx/>
                <a:uFillTx/>
                <a:latin typeface="Calibri Light" panose="020F0302020204030204" pitchFamily="34" charset="0"/>
                <a:ea typeface="+mn-ea"/>
                <a:cs typeface="Calibri Light" panose="020F0302020204030204" pitchFamily="34" charset="0"/>
              </a:rPr>
              <a:t>…</a:t>
            </a:r>
            <a:endParaRPr kumimoji="0" lang="el-GR" sz="28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4" name="TextBox 3"/>
          <p:cNvSpPr txBox="1"/>
          <p:nvPr/>
        </p:nvSpPr>
        <p:spPr>
          <a:xfrm>
            <a:off x="79557" y="3690461"/>
            <a:ext cx="7779657" cy="1168910"/>
          </a:xfrm>
          <a:prstGeom prst="rect">
            <a:avLst/>
          </a:prstGeom>
          <a:noFill/>
        </p:spPr>
        <p:txBody>
          <a:bodyPr wrap="square" rtlCol="0">
            <a:spAutoFit/>
          </a:bodyPr>
          <a:lstStyle>
            <a:defPPr>
              <a:defRPr lang="el-GR"/>
            </a:defPPr>
            <a:lvl1pPr algn="just">
              <a:lnSpc>
                <a:spcPct val="120000"/>
              </a:lnSpc>
              <a:spcAft>
                <a:spcPts val="600"/>
              </a:spcAft>
              <a:defRPr sz="2800" b="1">
                <a:solidFill>
                  <a:schemeClr val="bg1"/>
                </a:solidFill>
                <a:latin typeface="Calibri Light" panose="020F0302020204030204" pitchFamily="34" charset="0"/>
                <a:cs typeface="Calibri Light" panose="020F0302020204030204" pitchFamily="34" charset="0"/>
              </a:defRPr>
            </a:lvl1pPr>
          </a:lstStyle>
          <a:p>
            <a:pPr marL="0" marR="0" lvl="0" indent="0" algn="r" defTabSz="914400" rtl="0" eaLnBrk="1" fontAlgn="auto" latinLnBrk="0" hangingPunct="1">
              <a:lnSpc>
                <a:spcPct val="12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l-GR" sz="28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αν το περιεχόμενό της δεν είναι πλούσιο, </a:t>
            </a:r>
            <a:endParaRPr kumimoji="0" lang="el-GR" sz="2800" b="1"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r" defTabSz="914400" rtl="0" eaLnBrk="1" fontAlgn="auto" latinLnBrk="0" hangingPunct="1">
              <a:lnSpc>
                <a:spcPct val="120000"/>
              </a:lnSpc>
              <a:spcBef>
                <a:spcPts val="0"/>
              </a:spcBef>
              <a:spcAft>
                <a:spcPts val="600"/>
              </a:spcAft>
              <a:buClrTx/>
              <a:buSzTx/>
              <a:buFontTx/>
              <a:buNone/>
              <a:tabLst/>
              <a:defRPr/>
            </a:pPr>
            <a:r>
              <a:rPr kumimoji="0" lang="el-GR" sz="2800" b="1"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σαφές </a:t>
            </a:r>
            <a:r>
              <a:rPr kumimoji="0" lang="el-GR" sz="28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και </a:t>
            </a:r>
            <a:r>
              <a:rPr kumimoji="0" lang="el-GR" sz="2800" b="1"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ολοκληρωμένο</a:t>
            </a:r>
            <a:r>
              <a:rPr kumimoji="0" lang="en-US" sz="2800" b="1"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a:t>
            </a:r>
            <a:endParaRPr kumimoji="0" lang="el-GR" sz="28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7" name="Rectangle 6"/>
          <p:cNvSpPr/>
          <p:nvPr/>
        </p:nvSpPr>
        <p:spPr>
          <a:xfrm>
            <a:off x="0" y="0"/>
            <a:ext cx="9144000" cy="685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223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429000"/>
            <a:ext cx="9144000" cy="3429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771014" y="2481159"/>
            <a:ext cx="5601972" cy="609398"/>
          </a:xfrm>
          <a:prstGeom prst="rect">
            <a:avLst/>
          </a:prstGeom>
          <a:noFill/>
        </p:spPr>
        <p:txBody>
          <a:bodyPr wrap="square" rtlCol="0">
            <a:spAutoFit/>
          </a:bodyPr>
          <a:lstStyle/>
          <a:p>
            <a:pPr lvl="0" algn="just">
              <a:lnSpc>
                <a:spcPct val="120000"/>
              </a:lnSpc>
              <a:spcAft>
                <a:spcPts val="600"/>
              </a:spcAft>
            </a:pPr>
            <a:r>
              <a:rPr lang="el-GR" sz="2800" b="1" dirty="0">
                <a:solidFill>
                  <a:prstClr val="white"/>
                </a:solidFill>
                <a:latin typeface="Calibri Light" panose="020F0302020204030204" pitchFamily="34" charset="0"/>
                <a:cs typeface="Calibri Light" panose="020F0302020204030204" pitchFamily="34" charset="0"/>
              </a:rPr>
              <a:t>Ωραία φτιάξατε την παρουσίασή σας! </a:t>
            </a:r>
            <a:endParaRPr kumimoji="0" lang="el-GR" sz="28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4" name="TextBox 3"/>
          <p:cNvSpPr txBox="1"/>
          <p:nvPr/>
        </p:nvSpPr>
        <p:spPr>
          <a:xfrm>
            <a:off x="4265234" y="3630641"/>
            <a:ext cx="3039386" cy="609398"/>
          </a:xfrm>
          <a:prstGeom prst="rect">
            <a:avLst/>
          </a:prstGeom>
          <a:noFill/>
        </p:spPr>
        <p:txBody>
          <a:bodyPr wrap="square" rtlCol="0">
            <a:spAutoFit/>
          </a:bodyPr>
          <a:lstStyle>
            <a:defPPr>
              <a:defRPr lang="el-GR"/>
            </a:defPPr>
            <a:lvl1pPr algn="just">
              <a:lnSpc>
                <a:spcPct val="120000"/>
              </a:lnSpc>
              <a:spcAft>
                <a:spcPts val="600"/>
              </a:spcAft>
              <a:defRPr sz="2800" b="1">
                <a:solidFill>
                  <a:schemeClr val="bg1"/>
                </a:solidFill>
                <a:latin typeface="Calibri Light" panose="020F0302020204030204" pitchFamily="34" charset="0"/>
                <a:cs typeface="Calibri Light" panose="020F0302020204030204" pitchFamily="34" charset="0"/>
              </a:defRPr>
            </a:lvl1pPr>
          </a:lstStyle>
          <a:p>
            <a:pPr lvl="0" algn="r"/>
            <a:r>
              <a:rPr lang="el-GR" dirty="0">
                <a:solidFill>
                  <a:prstClr val="black"/>
                </a:solidFill>
              </a:rPr>
              <a:t>Και τώρα;;</a:t>
            </a:r>
            <a:endParaRPr kumimoji="0" lang="el-GR" sz="28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7" name="Rectangle 6"/>
          <p:cNvSpPr/>
          <p:nvPr/>
        </p:nvSpPr>
        <p:spPr>
          <a:xfrm>
            <a:off x="0" y="0"/>
            <a:ext cx="9144000" cy="685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8858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429000"/>
            <a:ext cx="9144000" cy="3429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48678" y="1249313"/>
            <a:ext cx="1629601" cy="646331"/>
          </a:xfrm>
          <a:prstGeom prst="rect">
            <a:avLst/>
          </a:prstGeom>
          <a:noFill/>
        </p:spPr>
        <p:txBody>
          <a:bodyPr wrap="square" rtlCol="0">
            <a:spAutoFit/>
          </a:bodyPr>
          <a:lstStyle/>
          <a:p>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Tip 1</a:t>
            </a:r>
            <a:endParaRPr lang="el-GR"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 name="TextBox 2"/>
          <p:cNvSpPr txBox="1"/>
          <p:nvPr/>
        </p:nvSpPr>
        <p:spPr>
          <a:xfrm>
            <a:off x="773191" y="2481159"/>
            <a:ext cx="7779657" cy="609398"/>
          </a:xfrm>
          <a:prstGeom prst="rect">
            <a:avLst/>
          </a:prstGeom>
          <a:noFill/>
        </p:spPr>
        <p:txBody>
          <a:bodyPr wrap="square" rtlCol="0">
            <a:spAutoFit/>
          </a:bodyPr>
          <a:lstStyle/>
          <a:p>
            <a:pPr algn="just">
              <a:lnSpc>
                <a:spcPct val="120000"/>
              </a:lnSpc>
              <a:spcAft>
                <a:spcPts val="600"/>
              </a:spcAft>
            </a:pPr>
            <a:r>
              <a:rPr lang="el-GR" sz="2800" b="1" dirty="0" smtClean="0">
                <a:solidFill>
                  <a:schemeClr val="bg1"/>
                </a:solidFill>
                <a:latin typeface="Calibri Light" panose="020F0302020204030204" pitchFamily="34" charset="0"/>
                <a:cs typeface="Calibri Light" panose="020F0302020204030204" pitchFamily="34" charset="0"/>
              </a:rPr>
              <a:t>Καμιά </a:t>
            </a:r>
            <a:r>
              <a:rPr lang="el-GR" sz="2800" b="1" dirty="0">
                <a:solidFill>
                  <a:schemeClr val="bg1"/>
                </a:solidFill>
                <a:latin typeface="Calibri Light" panose="020F0302020204030204" pitchFamily="34" charset="0"/>
                <a:cs typeface="Calibri Light" panose="020F0302020204030204" pitchFamily="34" charset="0"/>
              </a:rPr>
              <a:t>παρουσίαση δεν μπορεί να γίνει </a:t>
            </a:r>
            <a:r>
              <a:rPr lang="el-GR" sz="2800" b="1" dirty="0" smtClean="0">
                <a:solidFill>
                  <a:schemeClr val="bg1"/>
                </a:solidFill>
                <a:latin typeface="Calibri Light" panose="020F0302020204030204" pitchFamily="34" charset="0"/>
                <a:cs typeface="Calibri Light" panose="020F0302020204030204" pitchFamily="34" charset="0"/>
              </a:rPr>
              <a:t>ωραία</a:t>
            </a:r>
            <a:r>
              <a:rPr lang="en-US" sz="2800" b="1" dirty="0" smtClean="0">
                <a:solidFill>
                  <a:schemeClr val="bg1"/>
                </a:solidFill>
                <a:latin typeface="Calibri Light" panose="020F0302020204030204" pitchFamily="34" charset="0"/>
                <a:cs typeface="Calibri Light" panose="020F0302020204030204" pitchFamily="34" charset="0"/>
              </a:rPr>
              <a:t>…</a:t>
            </a:r>
            <a:endParaRPr lang="el-GR" sz="2800" b="1" dirty="0">
              <a:solidFill>
                <a:schemeClr val="bg1"/>
              </a:solidFill>
              <a:latin typeface="Calibri Light" panose="020F0302020204030204" pitchFamily="34" charset="0"/>
              <a:cs typeface="Calibri Light" panose="020F0302020204030204" pitchFamily="34" charset="0"/>
            </a:endParaRPr>
          </a:p>
        </p:txBody>
      </p:sp>
      <p:sp>
        <p:nvSpPr>
          <p:cNvPr id="4" name="TextBox 3"/>
          <p:cNvSpPr txBox="1"/>
          <p:nvPr/>
        </p:nvSpPr>
        <p:spPr>
          <a:xfrm>
            <a:off x="79557" y="3690461"/>
            <a:ext cx="7779657" cy="1168910"/>
          </a:xfrm>
          <a:prstGeom prst="rect">
            <a:avLst/>
          </a:prstGeom>
          <a:noFill/>
        </p:spPr>
        <p:txBody>
          <a:bodyPr wrap="square" rtlCol="0">
            <a:spAutoFit/>
          </a:bodyPr>
          <a:lstStyle>
            <a:defPPr>
              <a:defRPr lang="el-GR"/>
            </a:defPPr>
            <a:lvl1pPr algn="just">
              <a:lnSpc>
                <a:spcPct val="120000"/>
              </a:lnSpc>
              <a:spcAft>
                <a:spcPts val="600"/>
              </a:spcAft>
              <a:defRPr sz="2800" b="1">
                <a:solidFill>
                  <a:schemeClr val="bg1"/>
                </a:solidFill>
                <a:latin typeface="Calibri Light" panose="020F0302020204030204" pitchFamily="34" charset="0"/>
                <a:cs typeface="Calibri Light" panose="020F0302020204030204" pitchFamily="34" charset="0"/>
              </a:defRPr>
            </a:lvl1pPr>
          </a:lstStyle>
          <a:p>
            <a:pPr algn="r"/>
            <a:r>
              <a:rPr lang="en-US" dirty="0">
                <a:solidFill>
                  <a:schemeClr val="tx1"/>
                </a:solidFill>
              </a:rPr>
              <a:t>…. </a:t>
            </a:r>
            <a:r>
              <a:rPr lang="el-GR" dirty="0">
                <a:solidFill>
                  <a:schemeClr val="tx1"/>
                </a:solidFill>
              </a:rPr>
              <a:t>αν το περιεχόμενό της δεν είναι πλούσιο, </a:t>
            </a:r>
            <a:endParaRPr lang="el-GR" dirty="0" smtClean="0">
              <a:solidFill>
                <a:schemeClr val="tx1"/>
              </a:solidFill>
            </a:endParaRPr>
          </a:p>
          <a:p>
            <a:pPr algn="r"/>
            <a:r>
              <a:rPr lang="el-GR" dirty="0" smtClean="0">
                <a:solidFill>
                  <a:schemeClr val="tx1"/>
                </a:solidFill>
              </a:rPr>
              <a:t>σαφές </a:t>
            </a:r>
            <a:r>
              <a:rPr lang="el-GR" dirty="0">
                <a:solidFill>
                  <a:schemeClr val="tx1"/>
                </a:solidFill>
              </a:rPr>
              <a:t>και </a:t>
            </a:r>
            <a:r>
              <a:rPr lang="el-GR" dirty="0" smtClean="0">
                <a:solidFill>
                  <a:schemeClr val="tx1"/>
                </a:solidFill>
              </a:rPr>
              <a:t>ολοκληρωμένο</a:t>
            </a:r>
            <a:r>
              <a:rPr lang="en-US" dirty="0" smtClean="0">
                <a:solidFill>
                  <a:schemeClr val="tx1"/>
                </a:solidFill>
              </a:rPr>
              <a:t>!</a:t>
            </a:r>
            <a:endParaRPr lang="el-GR" dirty="0">
              <a:solidFill>
                <a:schemeClr val="tx1"/>
              </a:solidFill>
            </a:endParaRPr>
          </a:p>
        </p:txBody>
      </p:sp>
      <p:sp>
        <p:nvSpPr>
          <p:cNvPr id="7" name="Rectangle 6"/>
          <p:cNvSpPr/>
          <p:nvPr/>
        </p:nvSpPr>
        <p:spPr>
          <a:xfrm>
            <a:off x="0" y="0"/>
            <a:ext cx="9144000" cy="685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87084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959429" y="2740068"/>
            <a:ext cx="5225142" cy="834074"/>
          </a:xfrm>
          <a:prstGeom prst="rect">
            <a:avLst/>
          </a:prstGeom>
          <a:noFill/>
        </p:spPr>
        <p:txBody>
          <a:bodyPr wrap="square" rtlCol="0">
            <a:spAutoFit/>
          </a:bodyPr>
          <a:lstStyle/>
          <a:p>
            <a:pPr algn="just">
              <a:lnSpc>
                <a:spcPct val="120000"/>
              </a:lnSpc>
              <a:spcAft>
                <a:spcPts val="600"/>
              </a:spcAft>
            </a:pPr>
            <a:r>
              <a:rPr lang="el-GR" dirty="0">
                <a:solidFill>
                  <a:schemeClr val="bg1"/>
                </a:solidFill>
                <a:latin typeface="Century Gothic" panose="020B0502020202020204" pitchFamily="34" charset="0"/>
              </a:rPr>
              <a:t>Μην ξεχνάτε ότι ο πρωταγωνιστής είστε εσείς!</a:t>
            </a:r>
          </a:p>
          <a:p>
            <a:pPr algn="just">
              <a:lnSpc>
                <a:spcPct val="120000"/>
              </a:lnSpc>
              <a:spcAft>
                <a:spcPts val="600"/>
              </a:spcAft>
            </a:pPr>
            <a:r>
              <a:rPr lang="el-GR" dirty="0">
                <a:solidFill>
                  <a:schemeClr val="bg1"/>
                </a:solidFill>
                <a:latin typeface="Century Gothic" panose="020B0502020202020204" pitchFamily="34" charset="0"/>
              </a:rPr>
              <a:t>Και όχι η παρουσίασή σας!</a:t>
            </a:r>
          </a:p>
        </p:txBody>
      </p:sp>
      <p:pic>
        <p:nvPicPr>
          <p:cNvPr id="2" name="Picture 1"/>
          <p:cNvPicPr>
            <a:picLocks noChangeAspect="1"/>
          </p:cNvPicPr>
          <p:nvPr/>
        </p:nvPicPr>
        <p:blipFill>
          <a:blip r:embed="rId2"/>
          <a:stretch>
            <a:fillRect/>
          </a:stretch>
        </p:blipFill>
        <p:spPr>
          <a:xfrm>
            <a:off x="0" y="-130323"/>
            <a:ext cx="9317764" cy="6988323"/>
          </a:xfrm>
          <a:prstGeom prst="rect">
            <a:avLst/>
          </a:prstGeom>
        </p:spPr>
      </p:pic>
      <p:sp>
        <p:nvSpPr>
          <p:cNvPr id="4" name="TextBox 3"/>
          <p:cNvSpPr txBox="1"/>
          <p:nvPr/>
        </p:nvSpPr>
        <p:spPr>
          <a:xfrm>
            <a:off x="6250299" y="3574142"/>
            <a:ext cx="2765514" cy="646331"/>
          </a:xfrm>
          <a:prstGeom prst="rect">
            <a:avLst/>
          </a:prstGeom>
          <a:solidFill>
            <a:schemeClr val="bg2">
              <a:lumMod val="25000"/>
            </a:schemeClr>
          </a:solidFill>
        </p:spPr>
        <p:txBody>
          <a:bodyPr wrap="square" rtlCol="0">
            <a:spAutoFit/>
          </a:bodyPr>
          <a:lstStyle>
            <a:defPPr>
              <a:defRPr lang="el-GR"/>
            </a:defPPr>
            <a:lvl1pPr marR="0" lvl="0" indent="0" fontAlgn="auto">
              <a:lnSpc>
                <a:spcPct val="100000"/>
              </a:lnSpc>
              <a:spcBef>
                <a:spcPts val="0"/>
              </a:spcBef>
              <a:spcAft>
                <a:spcPts val="0"/>
              </a:spcAft>
              <a:buClrTx/>
              <a:buSzTx/>
              <a:buFontTx/>
              <a:buNone/>
              <a:tabLst/>
              <a:defRPr kumimoji="0" sz="3600" b="1" i="0" u="none" strike="noStrike" cap="none" spc="0" normalizeH="0" baseline="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entury Gothic" panose="020B0502020202020204" pitchFamily="34" charset="0"/>
              </a:defRPr>
            </a:lvl1pPr>
          </a:lstStyle>
          <a:p>
            <a:r>
              <a:rPr lang="el-GR" dirty="0" err="1"/>
              <a:t>Ξανακόψτε</a:t>
            </a:r>
            <a:r>
              <a:rPr lang="el-GR" dirty="0"/>
              <a:t>!</a:t>
            </a:r>
          </a:p>
        </p:txBody>
      </p:sp>
    </p:spTree>
    <p:extLst>
      <p:ext uri="{BB962C8B-B14F-4D97-AF65-F5344CB8AC3E}">
        <p14:creationId xmlns:p14="http://schemas.microsoft.com/office/powerpoint/2010/main" val="2035229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8942" y="387654"/>
            <a:ext cx="6516913" cy="574901"/>
          </a:xfrm>
          <a:prstGeom prst="rect">
            <a:avLst/>
          </a:prstGeom>
          <a:noFill/>
        </p:spPr>
        <p:txBody>
          <a:bodyPr wrap="square" rtlCol="0">
            <a:spAutoFit/>
          </a:bodyPr>
          <a:lstStyle/>
          <a:p>
            <a:pPr algn="just">
              <a:lnSpc>
                <a:spcPct val="120000"/>
              </a:lnSpc>
              <a:spcAft>
                <a:spcPts val="600"/>
              </a:spcAft>
            </a:pPr>
            <a:r>
              <a:rPr lang="el-GR" sz="2800" b="1" dirty="0" smtClean="0">
                <a:solidFill>
                  <a:schemeClr val="bg1"/>
                </a:solidFill>
                <a:latin typeface="+mj-lt"/>
              </a:rPr>
              <a:t>Και μετά;</a:t>
            </a:r>
            <a:endParaRPr lang="el-GR" sz="2800" b="1" dirty="0">
              <a:solidFill>
                <a:schemeClr val="bg1"/>
              </a:solidFill>
              <a:latin typeface="+mj-lt"/>
            </a:endParaRPr>
          </a:p>
        </p:txBody>
      </p:sp>
      <p:sp>
        <p:nvSpPr>
          <p:cNvPr id="3" name="TextBox 2"/>
          <p:cNvSpPr txBox="1"/>
          <p:nvPr/>
        </p:nvSpPr>
        <p:spPr>
          <a:xfrm>
            <a:off x="828942" y="5810002"/>
            <a:ext cx="8075776" cy="609398"/>
          </a:xfrm>
          <a:prstGeom prst="rect">
            <a:avLst/>
          </a:prstGeom>
          <a:noFill/>
        </p:spPr>
        <p:txBody>
          <a:bodyPr wrap="square" rtlCol="0">
            <a:spAutoFit/>
          </a:bodyPr>
          <a:lstStyle/>
          <a:p>
            <a:pPr algn="just">
              <a:lnSpc>
                <a:spcPct val="120000"/>
              </a:lnSpc>
              <a:spcAft>
                <a:spcPts val="600"/>
              </a:spcAft>
            </a:pPr>
            <a:r>
              <a:rPr lang="el-GR" sz="2800" b="1" dirty="0" smtClean="0">
                <a:solidFill>
                  <a:schemeClr val="bg1"/>
                </a:solidFill>
                <a:latin typeface="+mj-lt"/>
              </a:rPr>
              <a:t>Προετοιμαστείτε, προετοιμαστείτε, προετοιμαστείτε!</a:t>
            </a:r>
            <a:endParaRPr lang="el-GR" sz="2800" b="1" dirty="0">
              <a:solidFill>
                <a:schemeClr val="bg1"/>
              </a:solidFill>
              <a:latin typeface="+mj-lt"/>
            </a:endParaRPr>
          </a:p>
        </p:txBody>
      </p:sp>
      <p:pic>
        <p:nvPicPr>
          <p:cNvPr id="4" name="Picture 3"/>
          <p:cNvPicPr>
            <a:picLocks noChangeAspect="1"/>
          </p:cNvPicPr>
          <p:nvPr/>
        </p:nvPicPr>
        <p:blipFill>
          <a:blip r:embed="rId2"/>
          <a:stretch>
            <a:fillRect/>
          </a:stretch>
        </p:blipFill>
        <p:spPr>
          <a:xfrm>
            <a:off x="931491" y="1124917"/>
            <a:ext cx="6063986" cy="4522723"/>
          </a:xfrm>
          <a:prstGeom prst="rect">
            <a:avLst/>
          </a:prstGeom>
        </p:spPr>
      </p:pic>
    </p:spTree>
    <p:extLst>
      <p:ext uri="{BB962C8B-B14F-4D97-AF65-F5344CB8AC3E}">
        <p14:creationId xmlns:p14="http://schemas.microsoft.com/office/powerpoint/2010/main" val="36320496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2505" y="3073026"/>
            <a:ext cx="4125585" cy="609398"/>
          </a:xfrm>
          <a:prstGeom prst="rect">
            <a:avLst/>
          </a:prstGeom>
          <a:noFill/>
        </p:spPr>
        <p:txBody>
          <a:bodyPr wrap="square" rtlCol="0">
            <a:spAutoFit/>
          </a:bodyPr>
          <a:lstStyle/>
          <a:p>
            <a:pPr lvl="0" algn="just">
              <a:lnSpc>
                <a:spcPct val="120000"/>
              </a:lnSpc>
              <a:spcAft>
                <a:spcPts val="600"/>
              </a:spcAft>
            </a:pPr>
            <a:r>
              <a:rPr lang="el-GR" sz="2800" b="1" dirty="0" smtClean="0">
                <a:solidFill>
                  <a:prstClr val="white"/>
                </a:solidFill>
                <a:latin typeface="Calibri Light" panose="020F0302020204030204" pitchFamily="34" charset="0"/>
                <a:cs typeface="Calibri Light" panose="020F0302020204030204" pitchFamily="34" charset="0"/>
              </a:rPr>
              <a:t>Ένα (τόσο κοινό) μυστικό…</a:t>
            </a:r>
            <a:endParaRPr kumimoji="0" lang="el-GR" sz="2800" b="1"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1408209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012"/>
            <a:ext cx="9144000" cy="6134100"/>
          </a:xfrm>
          <a:prstGeom prst="rect">
            <a:avLst/>
          </a:prstGeom>
        </p:spPr>
      </p:pic>
      <p:sp>
        <p:nvSpPr>
          <p:cNvPr id="3" name="TextBox 2"/>
          <p:cNvSpPr txBox="1"/>
          <p:nvPr/>
        </p:nvSpPr>
        <p:spPr>
          <a:xfrm>
            <a:off x="1084774" y="5904282"/>
            <a:ext cx="7802852" cy="954107"/>
          </a:xfrm>
          <a:prstGeom prst="rect">
            <a:avLst/>
          </a:prstGeom>
          <a:noFill/>
        </p:spPr>
        <p:txBody>
          <a:bodyPr wrap="square" rtlCol="0">
            <a:spAutoFit/>
          </a:bodyPr>
          <a:lstStyle/>
          <a:p>
            <a:pPr algn="r"/>
            <a:r>
              <a:rPr lang="el-GR" sz="2800" b="1" dirty="0" smtClean="0">
                <a:solidFill>
                  <a:schemeClr val="bg1"/>
                </a:solidFill>
                <a:latin typeface="+mj-lt"/>
              </a:rPr>
              <a:t>Πιστεύετε </a:t>
            </a:r>
            <a:r>
              <a:rPr lang="el-GR" sz="2800" b="1" dirty="0">
                <a:solidFill>
                  <a:schemeClr val="bg1"/>
                </a:solidFill>
                <a:latin typeface="+mj-lt"/>
              </a:rPr>
              <a:t>ότι θα… </a:t>
            </a:r>
            <a:r>
              <a:rPr lang="el-GR" sz="2800" b="1" dirty="0" smtClean="0">
                <a:solidFill>
                  <a:schemeClr val="bg1"/>
                </a:solidFill>
                <a:latin typeface="+mj-lt"/>
              </a:rPr>
              <a:t>λιποθυμήσετε </a:t>
            </a:r>
            <a:r>
              <a:rPr lang="el-GR" sz="2800" b="1" dirty="0">
                <a:solidFill>
                  <a:schemeClr val="bg1"/>
                </a:solidFill>
                <a:latin typeface="+mj-lt"/>
              </a:rPr>
              <a:t>στην παρουσίαση;</a:t>
            </a:r>
          </a:p>
          <a:p>
            <a:pPr algn="r"/>
            <a:r>
              <a:rPr lang="el-GR" sz="2800" b="1" dirty="0">
                <a:solidFill>
                  <a:schemeClr val="bg1"/>
                </a:solidFill>
                <a:latin typeface="+mj-lt"/>
              </a:rPr>
              <a:t>Ότι το άγχος θα σας καταπιεί;</a:t>
            </a:r>
          </a:p>
        </p:txBody>
      </p:sp>
    </p:spTree>
    <p:extLst>
      <p:ext uri="{BB962C8B-B14F-4D97-AF65-F5344CB8AC3E}">
        <p14:creationId xmlns:p14="http://schemas.microsoft.com/office/powerpoint/2010/main" val="17091783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8250" y="5245757"/>
            <a:ext cx="6942440" cy="1040285"/>
          </a:xfrm>
          <a:prstGeom prst="rect">
            <a:avLst/>
          </a:prstGeom>
          <a:noFill/>
        </p:spPr>
        <p:txBody>
          <a:bodyPr wrap="square" rtlCol="0">
            <a:spAutoFit/>
          </a:bodyPr>
          <a:lstStyle/>
          <a:p>
            <a:pPr algn="ctr">
              <a:lnSpc>
                <a:spcPct val="110000"/>
              </a:lnSpc>
            </a:pPr>
            <a:r>
              <a:rPr lang="el-GR" sz="2800" b="1" dirty="0" smtClean="0">
                <a:solidFill>
                  <a:prstClr val="white"/>
                </a:solidFill>
                <a:latin typeface="+mj-lt"/>
              </a:rPr>
              <a:t>Μην ξεχνάτε ότι ο πρωταγωνιστής είστε εσείς!</a:t>
            </a:r>
          </a:p>
          <a:p>
            <a:pPr algn="ctr">
              <a:lnSpc>
                <a:spcPct val="110000"/>
              </a:lnSpc>
            </a:pPr>
            <a:r>
              <a:rPr lang="el-GR" sz="2800" b="1" dirty="0" smtClean="0">
                <a:solidFill>
                  <a:prstClr val="white"/>
                </a:solidFill>
                <a:latin typeface="+mj-lt"/>
              </a:rPr>
              <a:t>Και όχι η παρουσίασή σας</a:t>
            </a:r>
            <a:r>
              <a:rPr lang="en-US" sz="2800" b="1" smtClean="0">
                <a:solidFill>
                  <a:prstClr val="white"/>
                </a:solidFill>
                <a:latin typeface="+mj-lt"/>
              </a:rPr>
              <a:t>.</a:t>
            </a:r>
            <a:endParaRPr lang="el-GR" sz="2800" b="1" dirty="0" smtClean="0">
              <a:solidFill>
                <a:prstClr val="white"/>
              </a:solidFill>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03" y="965674"/>
            <a:ext cx="7995994" cy="4180763"/>
          </a:xfrm>
          <a:prstGeom prst="rect">
            <a:avLst/>
          </a:prstGeom>
        </p:spPr>
      </p:pic>
    </p:spTree>
    <p:extLst>
      <p:ext uri="{BB962C8B-B14F-4D97-AF65-F5344CB8AC3E}">
        <p14:creationId xmlns:p14="http://schemas.microsoft.com/office/powerpoint/2010/main" val="2159700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429000"/>
            <a:ext cx="9144000" cy="3429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97991" y="1072353"/>
            <a:ext cx="1785257" cy="646331"/>
          </a:xfrm>
          <a:prstGeom prst="rect">
            <a:avLst/>
          </a:prstGeom>
          <a:noFill/>
        </p:spPr>
        <p:txBody>
          <a:bodyPr wrap="square" rtlCol="0">
            <a:spAutoFit/>
          </a:bodyPr>
          <a:lstStyle>
            <a:defPPr>
              <a:defRPr lang="el-GR"/>
            </a:defPPr>
            <a:lvl1pPr>
              <a:defRPr sz="36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defRPr>
            </a:lvl1pPr>
          </a:lstStyle>
          <a:p>
            <a:r>
              <a:rPr lang="en-US" dirty="0"/>
              <a:t>Tip 2</a:t>
            </a:r>
            <a:endParaRPr lang="el-GR" dirty="0"/>
          </a:p>
        </p:txBody>
      </p:sp>
      <p:sp>
        <p:nvSpPr>
          <p:cNvPr id="3" name="TextBox 2"/>
          <p:cNvSpPr txBox="1"/>
          <p:nvPr/>
        </p:nvSpPr>
        <p:spPr>
          <a:xfrm>
            <a:off x="477073" y="2517698"/>
            <a:ext cx="7779657" cy="574901"/>
          </a:xfrm>
          <a:prstGeom prst="rect">
            <a:avLst/>
          </a:prstGeom>
          <a:noFill/>
        </p:spPr>
        <p:txBody>
          <a:bodyPr wrap="square" rtlCol="0">
            <a:spAutoFit/>
          </a:bodyPr>
          <a:lstStyle/>
          <a:p>
            <a:pPr algn="ctr">
              <a:lnSpc>
                <a:spcPct val="120000"/>
              </a:lnSpc>
              <a:spcAft>
                <a:spcPts val="600"/>
              </a:spcAft>
            </a:pPr>
            <a:r>
              <a:rPr lang="el-GR" sz="2800" b="1" dirty="0">
                <a:solidFill>
                  <a:schemeClr val="bg1"/>
                </a:solidFill>
                <a:latin typeface="+mj-lt"/>
              </a:rPr>
              <a:t>Δεν παρουσιάζετε </a:t>
            </a:r>
            <a:r>
              <a:rPr lang="el-GR" sz="2800" b="1" dirty="0" smtClean="0">
                <a:solidFill>
                  <a:schemeClr val="bg1"/>
                </a:solidFill>
                <a:latin typeface="+mj-lt"/>
              </a:rPr>
              <a:t>την</a:t>
            </a:r>
            <a:r>
              <a:rPr lang="en-US" sz="2800" b="1" dirty="0" smtClean="0">
                <a:solidFill>
                  <a:schemeClr val="bg1"/>
                </a:solidFill>
                <a:latin typeface="+mj-lt"/>
              </a:rPr>
              <a:t> </a:t>
            </a:r>
            <a:r>
              <a:rPr lang="el-GR" sz="2800" b="1" dirty="0" smtClean="0">
                <a:solidFill>
                  <a:schemeClr val="bg1"/>
                </a:solidFill>
                <a:latin typeface="+mj-lt"/>
              </a:rPr>
              <a:t>γραπτή </a:t>
            </a:r>
            <a:r>
              <a:rPr lang="el-GR" sz="2800" b="1" dirty="0">
                <a:solidFill>
                  <a:schemeClr val="bg1"/>
                </a:solidFill>
                <a:latin typeface="+mj-lt"/>
              </a:rPr>
              <a:t>εργασία σας</a:t>
            </a:r>
            <a:r>
              <a:rPr lang="el-GR" sz="2800" b="1" dirty="0" smtClean="0">
                <a:solidFill>
                  <a:schemeClr val="bg1"/>
                </a:solidFill>
                <a:latin typeface="+mj-lt"/>
              </a:rPr>
              <a:t>!</a:t>
            </a:r>
          </a:p>
        </p:txBody>
      </p:sp>
      <p:sp>
        <p:nvSpPr>
          <p:cNvPr id="5" name="TextBox 4"/>
          <p:cNvSpPr txBox="1"/>
          <p:nvPr/>
        </p:nvSpPr>
        <p:spPr>
          <a:xfrm>
            <a:off x="477073" y="3634679"/>
            <a:ext cx="7248325" cy="1203406"/>
          </a:xfrm>
          <a:prstGeom prst="rect">
            <a:avLst/>
          </a:prstGeom>
          <a:noFill/>
        </p:spPr>
        <p:txBody>
          <a:bodyPr wrap="square" rtlCol="0">
            <a:spAutoFit/>
          </a:bodyPr>
          <a:lstStyle/>
          <a:p>
            <a:pPr algn="r">
              <a:lnSpc>
                <a:spcPct val="120000"/>
              </a:lnSpc>
              <a:spcAft>
                <a:spcPts val="600"/>
              </a:spcAft>
            </a:pPr>
            <a:r>
              <a:rPr lang="el-GR" sz="2800" b="1" dirty="0" smtClean="0">
                <a:latin typeface="+mj-lt"/>
              </a:rPr>
              <a:t>… αλλά μια ιστορία που λέγεται άνετα στον χρόνο </a:t>
            </a:r>
            <a:endParaRPr lang="en-US" sz="2800" b="1" dirty="0" smtClean="0">
              <a:latin typeface="+mj-lt"/>
            </a:endParaRPr>
          </a:p>
          <a:p>
            <a:pPr algn="r">
              <a:lnSpc>
                <a:spcPct val="120000"/>
              </a:lnSpc>
              <a:spcAft>
                <a:spcPts val="600"/>
              </a:spcAft>
            </a:pPr>
            <a:r>
              <a:rPr lang="el-GR" sz="2800" b="1" dirty="0" smtClean="0">
                <a:latin typeface="+mj-lt"/>
              </a:rPr>
              <a:t>που έχετε στη διάθεσή σας.</a:t>
            </a:r>
            <a:endParaRPr lang="el-GR" sz="2800" b="1" dirty="0">
              <a:latin typeface="+mj-lt"/>
            </a:endParaRPr>
          </a:p>
        </p:txBody>
      </p:sp>
      <p:sp>
        <p:nvSpPr>
          <p:cNvPr id="7" name="Rectangle 6"/>
          <p:cNvSpPr/>
          <p:nvPr/>
        </p:nvSpPr>
        <p:spPr>
          <a:xfrm>
            <a:off x="0" y="0"/>
            <a:ext cx="9144000" cy="685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85257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2175" y="1001485"/>
            <a:ext cx="1785257" cy="646331"/>
          </a:xfrm>
          <a:prstGeom prst="rect">
            <a:avLst/>
          </a:prstGeom>
          <a:noFill/>
        </p:spPr>
        <p:txBody>
          <a:bodyPr wrap="square" rtlCol="0">
            <a:spAutoFit/>
          </a:bodyPr>
          <a:lstStyle>
            <a:defPPr>
              <a:defRPr lang="el-GR"/>
            </a:defPPr>
            <a:lvl1pPr>
              <a:defRPr sz="36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defRPr>
            </a:lvl1pPr>
          </a:lstStyle>
          <a:p>
            <a:r>
              <a:rPr lang="en-US" dirty="0"/>
              <a:t>Tip 3</a:t>
            </a:r>
            <a:endParaRPr lang="el-GR" dirty="0"/>
          </a:p>
        </p:txBody>
      </p:sp>
      <p:sp>
        <p:nvSpPr>
          <p:cNvPr id="3" name="TextBox 2"/>
          <p:cNvSpPr txBox="1"/>
          <p:nvPr/>
        </p:nvSpPr>
        <p:spPr>
          <a:xfrm>
            <a:off x="432175" y="2535744"/>
            <a:ext cx="8207623" cy="609398"/>
          </a:xfrm>
          <a:prstGeom prst="rect">
            <a:avLst/>
          </a:prstGeom>
          <a:noFill/>
        </p:spPr>
        <p:txBody>
          <a:bodyPr wrap="square" rtlCol="0">
            <a:spAutoFit/>
          </a:bodyPr>
          <a:lstStyle/>
          <a:p>
            <a:pPr algn="just">
              <a:lnSpc>
                <a:spcPct val="120000"/>
              </a:lnSpc>
              <a:spcAft>
                <a:spcPts val="600"/>
              </a:spcAft>
            </a:pPr>
            <a:r>
              <a:rPr lang="el-GR" sz="2800" b="1" dirty="0">
                <a:solidFill>
                  <a:schemeClr val="bg1"/>
                </a:solidFill>
                <a:latin typeface="+mj-lt"/>
              </a:rPr>
              <a:t>Υπολογίστε </a:t>
            </a:r>
            <a:r>
              <a:rPr lang="el-GR" sz="2800" b="1" dirty="0" smtClean="0">
                <a:solidFill>
                  <a:schemeClr val="bg1"/>
                </a:solidFill>
                <a:latin typeface="+mj-lt"/>
              </a:rPr>
              <a:t>μία </a:t>
            </a:r>
            <a:r>
              <a:rPr lang="el-GR" sz="2800" b="1" dirty="0">
                <a:solidFill>
                  <a:schemeClr val="bg1"/>
                </a:solidFill>
                <a:latin typeface="+mj-lt"/>
              </a:rPr>
              <a:t>διαφάνεια για κάθε λεπτό παρουσίασης</a:t>
            </a:r>
            <a:r>
              <a:rPr lang="el-GR" sz="2800" b="1" dirty="0" smtClean="0">
                <a:solidFill>
                  <a:schemeClr val="bg1"/>
                </a:solidFill>
                <a:latin typeface="+mj-lt"/>
              </a:rPr>
              <a:t>.</a:t>
            </a:r>
            <a:endParaRPr lang="el-GR" sz="2800" b="1" dirty="0">
              <a:solidFill>
                <a:schemeClr val="bg1"/>
              </a:solidFill>
              <a:latin typeface="+mj-lt"/>
            </a:endParaRPr>
          </a:p>
        </p:txBody>
      </p:sp>
      <p:sp>
        <p:nvSpPr>
          <p:cNvPr id="4" name="Rectangle 3"/>
          <p:cNvSpPr/>
          <p:nvPr/>
        </p:nvSpPr>
        <p:spPr>
          <a:xfrm>
            <a:off x="0" y="3429000"/>
            <a:ext cx="9144000" cy="3429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685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32175" y="3878861"/>
            <a:ext cx="7951249" cy="609398"/>
          </a:xfrm>
          <a:prstGeom prst="rect">
            <a:avLst/>
          </a:prstGeom>
          <a:noFill/>
        </p:spPr>
        <p:txBody>
          <a:bodyPr wrap="square" rtlCol="0">
            <a:spAutoFit/>
          </a:bodyPr>
          <a:lstStyle/>
          <a:p>
            <a:pPr algn="r">
              <a:lnSpc>
                <a:spcPct val="120000"/>
              </a:lnSpc>
              <a:spcAft>
                <a:spcPts val="600"/>
              </a:spcAft>
            </a:pPr>
            <a:r>
              <a:rPr lang="el-GR" sz="2800" b="1" dirty="0" smtClean="0">
                <a:latin typeface="+mj-lt"/>
              </a:rPr>
              <a:t>Ναι</a:t>
            </a:r>
            <a:r>
              <a:rPr lang="el-GR" sz="2800" b="1" dirty="0">
                <a:latin typeface="+mj-lt"/>
              </a:rPr>
              <a:t>, μόνο μία διαφάνεια ανά λεπτό παρουσίασης!</a:t>
            </a:r>
          </a:p>
        </p:txBody>
      </p:sp>
    </p:spTree>
    <p:extLst>
      <p:ext uri="{BB962C8B-B14F-4D97-AF65-F5344CB8AC3E}">
        <p14:creationId xmlns:p14="http://schemas.microsoft.com/office/powerpoint/2010/main" val="11812235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2171" y="1189492"/>
            <a:ext cx="1785257" cy="646331"/>
          </a:xfrm>
          <a:prstGeom prst="rect">
            <a:avLst/>
          </a:prstGeom>
          <a:noFill/>
        </p:spPr>
        <p:txBody>
          <a:bodyPr wrap="square" rtlCol="0">
            <a:spAutoFit/>
          </a:bodyPr>
          <a:lstStyle>
            <a:defPPr>
              <a:defRPr lang="el-GR"/>
            </a:defPPr>
            <a:lvl1pPr>
              <a:defRPr sz="36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defRPr>
            </a:lvl1pPr>
          </a:lstStyle>
          <a:p>
            <a:r>
              <a:rPr lang="en-US" dirty="0"/>
              <a:t>Tip 4</a:t>
            </a:r>
            <a:endParaRPr lang="el-GR" dirty="0"/>
          </a:p>
        </p:txBody>
      </p:sp>
      <p:sp>
        <p:nvSpPr>
          <p:cNvPr id="3" name="TextBox 2"/>
          <p:cNvSpPr txBox="1"/>
          <p:nvPr/>
        </p:nvSpPr>
        <p:spPr>
          <a:xfrm>
            <a:off x="682171" y="2632451"/>
            <a:ext cx="7779657" cy="574901"/>
          </a:xfrm>
          <a:prstGeom prst="rect">
            <a:avLst/>
          </a:prstGeom>
          <a:noFill/>
        </p:spPr>
        <p:txBody>
          <a:bodyPr wrap="square" rtlCol="0">
            <a:spAutoFit/>
          </a:bodyPr>
          <a:lstStyle/>
          <a:p>
            <a:pPr algn="just">
              <a:lnSpc>
                <a:spcPct val="120000"/>
              </a:lnSpc>
              <a:spcAft>
                <a:spcPts val="600"/>
              </a:spcAft>
            </a:pPr>
            <a:r>
              <a:rPr lang="el-GR" sz="2800" b="1" dirty="0">
                <a:solidFill>
                  <a:schemeClr val="bg1"/>
                </a:solidFill>
                <a:latin typeface="+mj-lt"/>
              </a:rPr>
              <a:t>Μην φορτώνετε με περιττά εφέ την παρουσίασή σας</a:t>
            </a:r>
            <a:r>
              <a:rPr lang="el-GR" sz="2800" b="1" dirty="0" smtClean="0">
                <a:solidFill>
                  <a:schemeClr val="bg1"/>
                </a:solidFill>
                <a:latin typeface="+mj-lt"/>
              </a:rPr>
              <a:t>.</a:t>
            </a:r>
            <a:endParaRPr lang="el-GR" sz="2800" b="1" dirty="0">
              <a:solidFill>
                <a:schemeClr val="bg1"/>
              </a:solidFill>
              <a:latin typeface="+mj-lt"/>
            </a:endParaRPr>
          </a:p>
        </p:txBody>
      </p:sp>
      <p:sp>
        <p:nvSpPr>
          <p:cNvPr id="4" name="Rectangle 3"/>
          <p:cNvSpPr/>
          <p:nvPr/>
        </p:nvSpPr>
        <p:spPr>
          <a:xfrm>
            <a:off x="0" y="3429000"/>
            <a:ext cx="9144000" cy="3429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685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3824" y="3839572"/>
            <a:ext cx="8058751" cy="1126462"/>
          </a:xfrm>
          <a:prstGeom prst="rect">
            <a:avLst/>
          </a:prstGeom>
          <a:noFill/>
        </p:spPr>
        <p:txBody>
          <a:bodyPr wrap="square" rtlCol="0">
            <a:spAutoFit/>
          </a:bodyPr>
          <a:lstStyle/>
          <a:p>
            <a:pPr algn="r">
              <a:lnSpc>
                <a:spcPct val="120000"/>
              </a:lnSpc>
              <a:spcAft>
                <a:spcPts val="600"/>
              </a:spcAft>
            </a:pPr>
            <a:r>
              <a:rPr lang="en-US" sz="2800" b="1" dirty="0" smtClean="0">
                <a:latin typeface="+mj-lt"/>
              </a:rPr>
              <a:t>…</a:t>
            </a:r>
            <a:r>
              <a:rPr lang="el-GR" sz="2800" b="1" dirty="0" smtClean="0">
                <a:latin typeface="+mj-lt"/>
              </a:rPr>
              <a:t>κουράζουν</a:t>
            </a:r>
            <a:r>
              <a:rPr lang="el-GR" sz="2800" b="1" dirty="0">
                <a:latin typeface="+mj-lt"/>
              </a:rPr>
              <a:t>, σπαταλούν χρόνο, δεν εντυπωσιάζουν πιά!</a:t>
            </a:r>
          </a:p>
        </p:txBody>
      </p:sp>
    </p:spTree>
    <p:extLst>
      <p:ext uri="{BB962C8B-B14F-4D97-AF65-F5344CB8AC3E}">
        <p14:creationId xmlns:p14="http://schemas.microsoft.com/office/powerpoint/2010/main" val="93225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lt">
                                    <p:tmPct val="20000"/>
                                  </p:iterate>
                                  <p:childTnLst>
                                    <p:set>
                                      <p:cBhvr>
                                        <p:cTn id="6" dur="1" fill="hold">
                                          <p:stCondLst>
                                            <p:cond delay="0"/>
                                          </p:stCondLst>
                                        </p:cTn>
                                        <p:tgtEl>
                                          <p:spTgt spid="6"/>
                                        </p:tgtEl>
                                        <p:attrNameLst>
                                          <p:attrName>style.visibility</p:attrName>
                                        </p:attrNameLst>
                                      </p:cBhvr>
                                      <p:to>
                                        <p:strVal val="visible"/>
                                      </p:to>
                                    </p:set>
                                    <p:animEffect transition="in" filter="wipe(down)">
                                      <p:cBhvr>
                                        <p:cTn id="7" dur="870">
                                          <p:stCondLst>
                                            <p:cond delay="0"/>
                                          </p:stCondLst>
                                        </p:cTn>
                                        <p:tgtEl>
                                          <p:spTgt spid="6"/>
                                        </p:tgtEl>
                                      </p:cBhvr>
                                    </p:animEffect>
                                    <p:anim calcmode="lin" valueType="num">
                                      <p:cBhvr>
                                        <p:cTn id="8" dur="273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6"/>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6"/>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6"/>
                                        </p:tgtEl>
                                        <p:attrNameLst>
                                          <p:attrName>ppt_y</p:attrName>
                                        </p:attrNameLst>
                                      </p:cBhvr>
                                      <p:tavLst>
                                        <p:tav tm="0" fmla="#ppt_y-sin(pi*$)/81">
                                          <p:val>
                                            <p:fltVal val="0"/>
                                          </p:val>
                                        </p:tav>
                                        <p:tav tm="100000">
                                          <p:val>
                                            <p:fltVal val="1"/>
                                          </p:val>
                                        </p:tav>
                                      </p:tavLst>
                                    </p:anim>
                                    <p:animScale>
                                      <p:cBhvr>
                                        <p:cTn id="13" dur="39">
                                          <p:stCondLst>
                                            <p:cond delay="975"/>
                                          </p:stCondLst>
                                        </p:cTn>
                                        <p:tgtEl>
                                          <p:spTgt spid="6"/>
                                        </p:tgtEl>
                                      </p:cBhvr>
                                      <p:to x="100000" y="60000"/>
                                    </p:animScale>
                                    <p:animScale>
                                      <p:cBhvr>
                                        <p:cTn id="14" dur="249" decel="50000">
                                          <p:stCondLst>
                                            <p:cond delay="1014"/>
                                          </p:stCondLst>
                                        </p:cTn>
                                        <p:tgtEl>
                                          <p:spTgt spid="6"/>
                                        </p:tgtEl>
                                      </p:cBhvr>
                                      <p:to x="100000" y="100000"/>
                                    </p:animScale>
                                    <p:animScale>
                                      <p:cBhvr>
                                        <p:cTn id="15" dur="39">
                                          <p:stCondLst>
                                            <p:cond delay="1968"/>
                                          </p:stCondLst>
                                        </p:cTn>
                                        <p:tgtEl>
                                          <p:spTgt spid="6"/>
                                        </p:tgtEl>
                                      </p:cBhvr>
                                      <p:to x="100000" y="80000"/>
                                    </p:animScale>
                                    <p:animScale>
                                      <p:cBhvr>
                                        <p:cTn id="16" dur="249" decel="50000">
                                          <p:stCondLst>
                                            <p:cond delay="2007"/>
                                          </p:stCondLst>
                                        </p:cTn>
                                        <p:tgtEl>
                                          <p:spTgt spid="6"/>
                                        </p:tgtEl>
                                      </p:cBhvr>
                                      <p:to x="100000" y="100000"/>
                                    </p:animScale>
                                    <p:animScale>
                                      <p:cBhvr>
                                        <p:cTn id="17" dur="39">
                                          <p:stCondLst>
                                            <p:cond delay="2463"/>
                                          </p:stCondLst>
                                        </p:cTn>
                                        <p:tgtEl>
                                          <p:spTgt spid="6"/>
                                        </p:tgtEl>
                                      </p:cBhvr>
                                      <p:to x="100000" y="90000"/>
                                    </p:animScale>
                                    <p:animScale>
                                      <p:cBhvr>
                                        <p:cTn id="18" dur="249" decel="50000">
                                          <p:stCondLst>
                                            <p:cond delay="2502"/>
                                          </p:stCondLst>
                                        </p:cTn>
                                        <p:tgtEl>
                                          <p:spTgt spid="6"/>
                                        </p:tgtEl>
                                      </p:cBhvr>
                                      <p:to x="100000" y="100000"/>
                                    </p:animScale>
                                    <p:animScale>
                                      <p:cBhvr>
                                        <p:cTn id="19" dur="39">
                                          <p:stCondLst>
                                            <p:cond delay="2712"/>
                                          </p:stCondLst>
                                        </p:cTn>
                                        <p:tgtEl>
                                          <p:spTgt spid="6"/>
                                        </p:tgtEl>
                                      </p:cBhvr>
                                      <p:to x="100000" y="95000"/>
                                    </p:animScale>
                                    <p:animScale>
                                      <p:cBhvr>
                                        <p:cTn id="20" dur="249" decel="50000">
                                          <p:stCondLst>
                                            <p:cond delay="2751"/>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6735" y="1198039"/>
            <a:ext cx="1785257" cy="646331"/>
          </a:xfrm>
          <a:prstGeom prst="rect">
            <a:avLst/>
          </a:prstGeom>
          <a:noFill/>
        </p:spPr>
        <p:txBody>
          <a:bodyPr wrap="square" rtlCol="0">
            <a:spAutoFit/>
          </a:bodyPr>
          <a:lstStyle>
            <a:defPPr>
              <a:defRPr lang="el-GR"/>
            </a:defPPr>
            <a:lvl1pPr>
              <a:defRPr sz="36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defRPr>
            </a:lvl1pPr>
          </a:lstStyle>
          <a:p>
            <a:r>
              <a:rPr lang="en-US" dirty="0"/>
              <a:t>Tip 5</a:t>
            </a:r>
            <a:endParaRPr lang="el-GR" dirty="0"/>
          </a:p>
        </p:txBody>
      </p:sp>
      <p:sp>
        <p:nvSpPr>
          <p:cNvPr id="3" name="TextBox 2"/>
          <p:cNvSpPr txBox="1"/>
          <p:nvPr/>
        </p:nvSpPr>
        <p:spPr>
          <a:xfrm>
            <a:off x="816735" y="2388212"/>
            <a:ext cx="6677927" cy="757130"/>
          </a:xfrm>
          <a:prstGeom prst="rect">
            <a:avLst/>
          </a:prstGeom>
          <a:noFill/>
        </p:spPr>
        <p:txBody>
          <a:bodyPr wrap="square" rtlCol="0">
            <a:spAutoFit/>
          </a:bodyPr>
          <a:lstStyle/>
          <a:p>
            <a:pPr algn="just">
              <a:lnSpc>
                <a:spcPct val="120000"/>
              </a:lnSpc>
              <a:spcAft>
                <a:spcPts val="600"/>
              </a:spcAft>
            </a:pPr>
            <a:r>
              <a:rPr lang="el-GR" sz="2800" b="1" dirty="0">
                <a:solidFill>
                  <a:schemeClr val="bg1"/>
                </a:solidFill>
                <a:latin typeface="+mj-lt"/>
              </a:rPr>
              <a:t>Χρησιμοποιείστε </a:t>
            </a:r>
            <a:r>
              <a:rPr lang="el-GR" sz="3600" b="1" dirty="0" err="1">
                <a:solidFill>
                  <a:schemeClr val="bg1"/>
                </a:solidFill>
                <a:latin typeface="+mj-lt"/>
              </a:rPr>
              <a:t>μεγάααλες</a:t>
            </a:r>
            <a:r>
              <a:rPr lang="el-GR" sz="2800" b="1" dirty="0">
                <a:solidFill>
                  <a:schemeClr val="bg1"/>
                </a:solidFill>
                <a:latin typeface="+mj-lt"/>
              </a:rPr>
              <a:t> </a:t>
            </a:r>
            <a:r>
              <a:rPr lang="el-GR" sz="2800" b="1" dirty="0" smtClean="0">
                <a:solidFill>
                  <a:schemeClr val="bg1"/>
                </a:solidFill>
                <a:latin typeface="+mj-lt"/>
              </a:rPr>
              <a:t>φωτογραφίες</a:t>
            </a:r>
            <a:endParaRPr lang="el-GR" sz="2800" b="1" dirty="0">
              <a:solidFill>
                <a:schemeClr val="bg1"/>
              </a:solidFill>
              <a:latin typeface="+mj-lt"/>
            </a:endParaRPr>
          </a:p>
        </p:txBody>
      </p:sp>
      <p:sp>
        <p:nvSpPr>
          <p:cNvPr id="4" name="Rectangle 3"/>
          <p:cNvSpPr/>
          <p:nvPr/>
        </p:nvSpPr>
        <p:spPr>
          <a:xfrm>
            <a:off x="0" y="3429000"/>
            <a:ext cx="9144000" cy="3429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685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179320" y="3800124"/>
            <a:ext cx="6227783" cy="609398"/>
          </a:xfrm>
          <a:prstGeom prst="rect">
            <a:avLst/>
          </a:prstGeom>
          <a:noFill/>
        </p:spPr>
        <p:txBody>
          <a:bodyPr wrap="square" rtlCol="0">
            <a:spAutoFit/>
          </a:bodyPr>
          <a:lstStyle/>
          <a:p>
            <a:pPr algn="r">
              <a:lnSpc>
                <a:spcPct val="120000"/>
              </a:lnSpc>
              <a:spcAft>
                <a:spcPts val="600"/>
              </a:spcAft>
            </a:pPr>
            <a:r>
              <a:rPr lang="el-GR" sz="2800" b="1" dirty="0" smtClean="0">
                <a:latin typeface="+mj-lt"/>
              </a:rPr>
              <a:t>…</a:t>
            </a:r>
            <a:r>
              <a:rPr lang="el-GR" sz="2800" b="1" dirty="0">
                <a:latin typeface="+mj-lt"/>
              </a:rPr>
              <a:t>και όχι πολλές και μικρές</a:t>
            </a:r>
          </a:p>
        </p:txBody>
      </p:sp>
    </p:spTree>
    <p:extLst>
      <p:ext uri="{BB962C8B-B14F-4D97-AF65-F5344CB8AC3E}">
        <p14:creationId xmlns:p14="http://schemas.microsoft.com/office/powerpoint/2010/main" val="28428150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98354" y="2288470"/>
            <a:ext cx="3333855" cy="2281059"/>
          </a:xfrm>
          <a:prstGeom prst="rect">
            <a:avLst/>
          </a:prstGeom>
        </p:spPr>
      </p:pic>
      <p:pic>
        <p:nvPicPr>
          <p:cNvPr id="6" name="Picture 5"/>
          <p:cNvPicPr>
            <a:picLocks noChangeAspect="1"/>
          </p:cNvPicPr>
          <p:nvPr/>
        </p:nvPicPr>
        <p:blipFill>
          <a:blip r:embed="rId3"/>
          <a:stretch>
            <a:fillRect/>
          </a:stretch>
        </p:blipFill>
        <p:spPr>
          <a:xfrm>
            <a:off x="5318770" y="226283"/>
            <a:ext cx="3139074" cy="2355891"/>
          </a:xfrm>
          <a:prstGeom prst="rect">
            <a:avLst/>
          </a:prstGeom>
        </p:spPr>
      </p:pic>
      <p:sp>
        <p:nvSpPr>
          <p:cNvPr id="2" name="TextBox 1"/>
          <p:cNvSpPr txBox="1"/>
          <p:nvPr/>
        </p:nvSpPr>
        <p:spPr>
          <a:xfrm>
            <a:off x="5879507" y="3569476"/>
            <a:ext cx="3264493" cy="461665"/>
          </a:xfrm>
          <a:prstGeom prst="rect">
            <a:avLst/>
          </a:prstGeom>
          <a:noFill/>
        </p:spPr>
        <p:txBody>
          <a:bodyPr wrap="square" rtlCol="0">
            <a:spAutoFit/>
          </a:bodyPr>
          <a:lstStyle/>
          <a:p>
            <a:r>
              <a:rPr lang="el-GR" sz="2400" b="1" dirty="0" smtClean="0">
                <a:solidFill>
                  <a:schemeClr val="bg1"/>
                </a:solidFill>
                <a:latin typeface="+mj-lt"/>
              </a:rPr>
              <a:t>Εκρηκτική αστικοποίηση</a:t>
            </a:r>
            <a:endParaRPr lang="en-US" sz="2400" b="1" dirty="0">
              <a:solidFill>
                <a:schemeClr val="bg1"/>
              </a:solidFill>
              <a:latin typeface="+mj-lt"/>
            </a:endParaRPr>
          </a:p>
        </p:txBody>
      </p:sp>
      <p:pic>
        <p:nvPicPr>
          <p:cNvPr id="3" name="Picture 2" descr="http://www.hgesch.de/typo3temp/pics/c3251c746f.jpg"/>
          <p:cNvPicPr>
            <a:picLocks noChangeAspect="1" noChangeArrowheads="1"/>
          </p:cNvPicPr>
          <p:nvPr/>
        </p:nvPicPr>
        <p:blipFill>
          <a:blip r:embed="rId4" cstate="print">
            <a:lum bright="-10000"/>
          </a:blip>
          <a:srcRect/>
          <a:stretch>
            <a:fillRect/>
          </a:stretch>
        </p:blipFill>
        <p:spPr bwMode="auto">
          <a:xfrm>
            <a:off x="268195" y="313866"/>
            <a:ext cx="2671558" cy="2303659"/>
          </a:xfrm>
          <a:prstGeom prst="rect">
            <a:avLst/>
          </a:prstGeom>
          <a:noFill/>
        </p:spPr>
      </p:pic>
      <p:pic>
        <p:nvPicPr>
          <p:cNvPr id="4" name="Picture 3"/>
          <p:cNvPicPr>
            <a:picLocks noChangeAspect="1"/>
          </p:cNvPicPr>
          <p:nvPr/>
        </p:nvPicPr>
        <p:blipFill>
          <a:blip r:embed="rId5"/>
          <a:stretch>
            <a:fillRect/>
          </a:stretch>
        </p:blipFill>
        <p:spPr>
          <a:xfrm>
            <a:off x="241775" y="4375928"/>
            <a:ext cx="3227818" cy="2154218"/>
          </a:xfrm>
          <a:prstGeom prst="rect">
            <a:avLst/>
          </a:prstGeom>
        </p:spPr>
      </p:pic>
      <p:pic>
        <p:nvPicPr>
          <p:cNvPr id="5" name="Picture 4"/>
          <p:cNvPicPr>
            <a:picLocks noChangeAspect="1"/>
          </p:cNvPicPr>
          <p:nvPr/>
        </p:nvPicPr>
        <p:blipFill>
          <a:blip r:embed="rId6"/>
          <a:stretch>
            <a:fillRect/>
          </a:stretch>
        </p:blipFill>
        <p:spPr>
          <a:xfrm>
            <a:off x="5106610" y="4455954"/>
            <a:ext cx="3795615" cy="2074192"/>
          </a:xfrm>
          <a:prstGeom prst="rect">
            <a:avLst/>
          </a:prstGeom>
        </p:spPr>
      </p:pic>
    </p:spTree>
    <p:extLst>
      <p:ext uri="{BB962C8B-B14F-4D97-AF65-F5344CB8AC3E}">
        <p14:creationId xmlns:p14="http://schemas.microsoft.com/office/powerpoint/2010/main" val="1423144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hgesch.de/typo3temp/pics/c3251c746f.jpg"/>
          <p:cNvPicPr>
            <a:picLocks noChangeAspect="1" noChangeArrowheads="1"/>
          </p:cNvPicPr>
          <p:nvPr/>
        </p:nvPicPr>
        <p:blipFill>
          <a:blip r:embed="rId2" cstate="print">
            <a:lum bright="-10000"/>
          </a:blip>
          <a:srcRect/>
          <a:stretch>
            <a:fillRect/>
          </a:stretch>
        </p:blipFill>
        <p:spPr bwMode="auto">
          <a:xfrm>
            <a:off x="0" y="-503099"/>
            <a:ext cx="9143999" cy="7884787"/>
          </a:xfrm>
          <a:prstGeom prst="rect">
            <a:avLst/>
          </a:prstGeom>
          <a:noFill/>
        </p:spPr>
      </p:pic>
      <p:sp>
        <p:nvSpPr>
          <p:cNvPr id="3" name="TextBox 2"/>
          <p:cNvSpPr txBox="1"/>
          <p:nvPr/>
        </p:nvSpPr>
        <p:spPr>
          <a:xfrm>
            <a:off x="5293797" y="6158851"/>
            <a:ext cx="3653650" cy="523220"/>
          </a:xfrm>
          <a:prstGeom prst="rect">
            <a:avLst/>
          </a:prstGeom>
          <a:solidFill>
            <a:schemeClr val="bg1">
              <a:lumMod val="95000"/>
              <a:lumOff val="5000"/>
              <a:alpha val="91000"/>
            </a:schemeClr>
          </a:solidFill>
        </p:spPr>
        <p:txBody>
          <a:bodyPr wrap="square" rtlCol="0">
            <a:spAutoFit/>
          </a:bodyPr>
          <a:lstStyle/>
          <a:p>
            <a:r>
              <a:rPr lang="el-GR" sz="2800" b="1" dirty="0" smtClean="0">
                <a:latin typeface="+mj-lt"/>
              </a:rPr>
              <a:t>Εκρηκτική αστικοποίηση</a:t>
            </a:r>
            <a:endParaRPr lang="en-US" sz="2800" b="1" dirty="0">
              <a:latin typeface="+mj-lt"/>
            </a:endParaRPr>
          </a:p>
        </p:txBody>
      </p:sp>
    </p:spTree>
    <p:extLst>
      <p:ext uri="{BB962C8B-B14F-4D97-AF65-F5344CB8AC3E}">
        <p14:creationId xmlns:p14="http://schemas.microsoft.com/office/powerpoint/2010/main" val="29569146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7029" y="1180947"/>
            <a:ext cx="1785257" cy="646331"/>
          </a:xfrm>
          <a:prstGeom prst="rect">
            <a:avLst/>
          </a:prstGeom>
          <a:noFill/>
        </p:spPr>
        <p:txBody>
          <a:bodyPr wrap="square" rtlCol="0">
            <a:spAutoFit/>
          </a:bodyPr>
          <a:lstStyle>
            <a:defPPr>
              <a:defRPr lang="el-GR"/>
            </a:defPPr>
            <a:lvl1pPr>
              <a:defRPr sz="36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defRPr>
            </a:lvl1pPr>
          </a:lstStyle>
          <a:p>
            <a:r>
              <a:rPr lang="en-US" dirty="0"/>
              <a:t>Tip 6</a:t>
            </a:r>
            <a:endParaRPr lang="el-GR" dirty="0"/>
          </a:p>
        </p:txBody>
      </p:sp>
      <p:sp>
        <p:nvSpPr>
          <p:cNvPr id="3" name="TextBox 2"/>
          <p:cNvSpPr txBox="1"/>
          <p:nvPr/>
        </p:nvSpPr>
        <p:spPr>
          <a:xfrm>
            <a:off x="709301" y="2724839"/>
            <a:ext cx="7513109" cy="609398"/>
          </a:xfrm>
          <a:prstGeom prst="rect">
            <a:avLst/>
          </a:prstGeom>
          <a:noFill/>
        </p:spPr>
        <p:txBody>
          <a:bodyPr wrap="square" rtlCol="0">
            <a:spAutoFit/>
          </a:bodyPr>
          <a:lstStyle/>
          <a:p>
            <a:pPr algn="just">
              <a:lnSpc>
                <a:spcPct val="120000"/>
              </a:lnSpc>
              <a:spcAft>
                <a:spcPts val="600"/>
              </a:spcAft>
            </a:pPr>
            <a:r>
              <a:rPr lang="el-GR" sz="2800" b="1" dirty="0">
                <a:solidFill>
                  <a:schemeClr val="bg1"/>
                </a:solidFill>
                <a:latin typeface="Calibri Light" panose="020F0302020204030204" pitchFamily="34" charset="0"/>
                <a:cs typeface="Calibri Light" panose="020F0302020204030204" pitchFamily="34" charset="0"/>
              </a:rPr>
              <a:t>Ποτέ </a:t>
            </a:r>
            <a:r>
              <a:rPr lang="el-GR" sz="2800" b="1" dirty="0" smtClean="0">
                <a:solidFill>
                  <a:schemeClr val="bg1"/>
                </a:solidFill>
                <a:latin typeface="Calibri Light" panose="020F0302020204030204" pitchFamily="34" charset="0"/>
                <a:cs typeface="Calibri Light" panose="020F0302020204030204" pitchFamily="34" charset="0"/>
              </a:rPr>
              <a:t>πολλή </a:t>
            </a:r>
            <a:r>
              <a:rPr lang="el-GR" sz="2800" b="1" dirty="0">
                <a:solidFill>
                  <a:schemeClr val="bg1"/>
                </a:solidFill>
                <a:latin typeface="Calibri Light" panose="020F0302020204030204" pitchFamily="34" charset="0"/>
                <a:cs typeface="Calibri Light" panose="020F0302020204030204" pitchFamily="34" charset="0"/>
              </a:rPr>
              <a:t>πληροφορία/ κείμενο στις </a:t>
            </a:r>
            <a:r>
              <a:rPr lang="el-GR" sz="2800" b="1" dirty="0" smtClean="0">
                <a:solidFill>
                  <a:schemeClr val="bg1"/>
                </a:solidFill>
                <a:latin typeface="Calibri Light" panose="020F0302020204030204" pitchFamily="34" charset="0"/>
                <a:cs typeface="Calibri Light" panose="020F0302020204030204" pitchFamily="34" charset="0"/>
              </a:rPr>
              <a:t>διαφάνειες!</a:t>
            </a:r>
            <a:endParaRPr lang="el-GR" sz="2800" b="1" dirty="0">
              <a:solidFill>
                <a:schemeClr val="bg1"/>
              </a:solidFill>
              <a:latin typeface="Calibri Light" panose="020F0302020204030204" pitchFamily="34" charset="0"/>
              <a:cs typeface="Calibri Light" panose="020F0302020204030204" pitchFamily="34" charset="0"/>
            </a:endParaRPr>
          </a:p>
        </p:txBody>
      </p:sp>
      <p:sp>
        <p:nvSpPr>
          <p:cNvPr id="4" name="Rectangle 3"/>
          <p:cNvSpPr/>
          <p:nvPr/>
        </p:nvSpPr>
        <p:spPr>
          <a:xfrm>
            <a:off x="0" y="3429000"/>
            <a:ext cx="9144000" cy="3429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685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68" y="3848872"/>
            <a:ext cx="8069942" cy="264688"/>
          </a:xfrm>
          <a:prstGeom prst="rect">
            <a:avLst/>
          </a:prstGeom>
          <a:noFill/>
        </p:spPr>
        <p:txBody>
          <a:bodyPr wrap="square" rtlCol="0">
            <a:spAutoFit/>
          </a:bodyPr>
          <a:lstStyle/>
          <a:p>
            <a:pPr algn="r">
              <a:lnSpc>
                <a:spcPct val="120000"/>
              </a:lnSpc>
              <a:spcAft>
                <a:spcPts val="600"/>
              </a:spcAft>
            </a:pPr>
            <a:r>
              <a:rPr lang="el-GR" sz="1000" b="1" dirty="0" smtClean="0">
                <a:latin typeface="Calibri Light" panose="020F0302020204030204" pitchFamily="34" charset="0"/>
                <a:cs typeface="Calibri Light" panose="020F0302020204030204" pitchFamily="34" charset="0"/>
              </a:rPr>
              <a:t>… και με </a:t>
            </a:r>
            <a:r>
              <a:rPr lang="el-GR" sz="1000" b="1" dirty="0">
                <a:latin typeface="Calibri Light" panose="020F0302020204030204" pitchFamily="34" charset="0"/>
                <a:cs typeface="Calibri Light" panose="020F0302020204030204" pitchFamily="34" charset="0"/>
              </a:rPr>
              <a:t>γραμματοσειρά που να διαβάζεται και προτάσεις με πλήρες νόημα!</a:t>
            </a:r>
          </a:p>
        </p:txBody>
      </p:sp>
    </p:spTree>
    <p:extLst>
      <p:ext uri="{BB962C8B-B14F-4D97-AF65-F5344CB8AC3E}">
        <p14:creationId xmlns:p14="http://schemas.microsoft.com/office/powerpoint/2010/main" val="1146182848"/>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1_Orange Wave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145</TotalTime>
  <Words>451</Words>
  <Application>Microsoft Office PowerPoint</Application>
  <PresentationFormat>On-screen Show (4:3)</PresentationFormat>
  <Paragraphs>61</Paragraphs>
  <Slides>24</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24</vt:i4>
      </vt:variant>
    </vt:vector>
  </HeadingPairs>
  <TitlesOfParts>
    <vt:vector size="34" baseType="lpstr">
      <vt:lpstr>Arial</vt:lpstr>
      <vt:lpstr>Calibri</vt:lpstr>
      <vt:lpstr>Calibri Light</vt:lpstr>
      <vt:lpstr>Century Gothic</vt:lpstr>
      <vt:lpstr>Times New Roman</vt:lpstr>
      <vt:lpstr>Trebuchet MS</vt:lpstr>
      <vt:lpstr>Tw Cen MT</vt:lpstr>
      <vt:lpstr>Office Theme</vt:lpstr>
      <vt:lpstr>Circuit</vt:lpstr>
      <vt:lpstr>1_Orange Waves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ΕΘΝΙΚΟ ΜΕΤΣΟΒΙΟ ΠΟΛΥΤΕΧΝΕΙΟ  ΣΧΟΛΗ ΜΗΧΑΝΙΚΩΝ ΜΕΤΑΛΛΕΙΩΝ-ΜΕΤΑΛΛΟΥΡΓΩΝ   ΕΝΕΡΓΕΙΑ &amp; ΠΕΡΙΒΑΛΛΟΝ   ΑΝΑΓΚΑΙΟΤΗΤΑ ΟΡΥΚΤΩΝ ΠΡΩΤΩΝ ΥΛΩΝ ΣΤΙΣ ΤΕΧΝΟΛΟΓΙΕΣ ΑΝΑΝΕΩΣΙΜΩΝ ΠΗΓΩΝ ΕΝΕΡΓΕΙΑΣ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Thanassis</dc:creator>
  <cp:lastModifiedBy>Dkal</cp:lastModifiedBy>
  <cp:revision>27</cp:revision>
  <dcterms:created xsi:type="dcterms:W3CDTF">2022-05-22T20:41:25Z</dcterms:created>
  <dcterms:modified xsi:type="dcterms:W3CDTF">2022-05-27T07:42:25Z</dcterms:modified>
</cp:coreProperties>
</file>