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69" r:id="rId4"/>
    <p:sldId id="270" r:id="rId5"/>
    <p:sldId id="271" r:id="rId6"/>
    <p:sldId id="272" r:id="rId7"/>
    <p:sldId id="274" r:id="rId8"/>
    <p:sldId id="275" r:id="rId9"/>
    <p:sldId id="276" r:id="rId10"/>
    <p:sldId id="277" r:id="rId11"/>
    <p:sldId id="27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112" d="100"/>
          <a:sy n="112" d="100"/>
        </p:scale>
        <p:origin x="4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t>5/27/2022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5/27/2022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5/27/2022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74000"/>
          </a:blip>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4"/>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t>5/27/2022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6610" y="432435"/>
            <a:ext cx="9100185" cy="1082675"/>
          </a:xfrm>
        </p:spPr>
        <p:txBody>
          <a:bodyPr/>
          <a:lstStyle/>
          <a:p>
            <a:r>
              <a:rPr lang="el-GR" altLang="en-US" sz="2800" dirty="0">
                <a:latin typeface="Calibri" panose="020F0502020204030204" charset="0"/>
                <a:cs typeface="Calibri" panose="020F0502020204030204" charset="0"/>
              </a:rPr>
              <a:t>ΕΘΝΙΚΟ ΜΕΤΣΟΒΙΟ ΠΟΛΥΤΕΧΝΕΙΟ</a:t>
            </a:r>
            <a:br>
              <a:rPr lang="el-GR" altLang="en-US" sz="2800" dirty="0">
                <a:latin typeface="Calibri" panose="020F0502020204030204" charset="0"/>
                <a:cs typeface="Calibri" panose="020F0502020204030204" charset="0"/>
              </a:rPr>
            </a:br>
            <a:r>
              <a:rPr lang="el-GR" altLang="en-US" sz="2800" dirty="0">
                <a:latin typeface="Calibri" panose="020F0502020204030204" charset="0"/>
                <a:cs typeface="Calibri" panose="020F0502020204030204" charset="0"/>
              </a:rPr>
              <a:t>ΣΧΟΛΗ ΜΗΧΑΝΙΚΩΝ ΜΕΤΑΛΛΕΙΩΝ - </a:t>
            </a:r>
            <a:br>
              <a:rPr lang="el-GR" altLang="en-US" sz="2800" dirty="0">
                <a:latin typeface="Calibri" panose="020F0502020204030204" charset="0"/>
                <a:cs typeface="Calibri" panose="020F0502020204030204" charset="0"/>
              </a:rPr>
            </a:br>
            <a:r>
              <a:rPr lang="el-GR" altLang="en-US" sz="2800" dirty="0">
                <a:latin typeface="Calibri" panose="020F0502020204030204" charset="0"/>
                <a:cs typeface="Calibri" panose="020F0502020204030204" charset="0"/>
              </a:rPr>
              <a:t>ΜΕΤΑΛΛΟΥΡΓΩΝ</a:t>
            </a:r>
          </a:p>
        </p:txBody>
      </p:sp>
      <p:sp>
        <p:nvSpPr>
          <p:cNvPr id="3" name="Subtitle 2"/>
          <p:cNvSpPr>
            <a:spLocks noGrp="1"/>
          </p:cNvSpPr>
          <p:nvPr>
            <p:ph type="subTitle" idx="1"/>
          </p:nvPr>
        </p:nvSpPr>
        <p:spPr>
          <a:xfrm>
            <a:off x="384810" y="1975485"/>
            <a:ext cx="10949305" cy="1022985"/>
          </a:xfrm>
        </p:spPr>
        <p:txBody>
          <a:bodyPr/>
          <a:lstStyle/>
          <a:p>
            <a:pPr algn="ctr"/>
            <a:r>
              <a:rPr lang="el-GR" altLang="en-US" sz="2800">
                <a:latin typeface="Calibri" panose="020F0502020204030204" charset="0"/>
                <a:cs typeface="Calibri" panose="020F0502020204030204" charset="0"/>
              </a:rPr>
              <a:t>Απαλλακτική Εργασία Μαθήματος: </a:t>
            </a:r>
          </a:p>
          <a:p>
            <a:pPr algn="ctr"/>
            <a:r>
              <a:rPr lang="el-GR" altLang="en-US" sz="2800">
                <a:latin typeface="Calibri" panose="020F0502020204030204" charset="0"/>
                <a:cs typeface="Calibri" panose="020F0502020204030204" charset="0"/>
              </a:rPr>
              <a:t>Διαχείριση Φυσικών Καταστροφών</a:t>
            </a:r>
          </a:p>
          <a:p>
            <a:pPr algn="ctr"/>
            <a:endParaRPr lang="el-GR" altLang="en-US" sz="1400">
              <a:latin typeface="Calibri" panose="020F0502020204030204" charset="0"/>
              <a:cs typeface="Calibri" panose="020F0502020204030204" charset="0"/>
            </a:endParaRPr>
          </a:p>
          <a:p>
            <a:pPr algn="ctr"/>
            <a:r>
              <a:rPr lang="el-GR" altLang="en-US" sz="2800">
                <a:latin typeface="Calibri" panose="020F0502020204030204" charset="0"/>
                <a:cs typeface="Calibri" panose="020F0502020204030204" charset="0"/>
              </a:rPr>
              <a:t>Ο τυφώνας Κατρίνα</a:t>
            </a:r>
          </a:p>
          <a:p>
            <a:pPr algn="ctr"/>
            <a:endParaRPr lang="el-GR" altLang="en-US" sz="2800">
              <a:latin typeface="Calibri" panose="020F0502020204030204" charset="0"/>
              <a:cs typeface="Calibri" panose="020F0502020204030204" charset="0"/>
            </a:endParaRPr>
          </a:p>
        </p:txBody>
      </p:sp>
      <p:pic>
        <p:nvPicPr>
          <p:cNvPr id="4" name="Picture 3" descr="pyrforos_bw"/>
          <p:cNvPicPr>
            <a:picLocks noChangeAspect="1"/>
          </p:cNvPicPr>
          <p:nvPr/>
        </p:nvPicPr>
        <p:blipFill>
          <a:blip r:embed="rId2"/>
          <a:stretch>
            <a:fillRect/>
          </a:stretch>
        </p:blipFill>
        <p:spPr>
          <a:xfrm>
            <a:off x="624205" y="342265"/>
            <a:ext cx="1462405" cy="1462405"/>
          </a:xfrm>
          <a:prstGeom prst="rect">
            <a:avLst/>
          </a:prstGeom>
        </p:spPr>
      </p:pic>
      <p:sp>
        <p:nvSpPr>
          <p:cNvPr id="6" name="Text Box 5"/>
          <p:cNvSpPr txBox="1"/>
          <p:nvPr/>
        </p:nvSpPr>
        <p:spPr>
          <a:xfrm>
            <a:off x="8346440" y="5241925"/>
            <a:ext cx="3677285" cy="1198880"/>
          </a:xfrm>
          <a:prstGeom prst="rect">
            <a:avLst/>
          </a:prstGeom>
          <a:noFill/>
        </p:spPr>
        <p:txBody>
          <a:bodyPr wrap="square" rtlCol="0">
            <a:spAutoFit/>
          </a:bodyPr>
          <a:lstStyle/>
          <a:p>
            <a:pPr algn="r"/>
            <a:r>
              <a:rPr lang="el-GR" altLang="en-US" dirty="0" smtClean="0">
                <a:latin typeface="Calibri" panose="020F0502020204030204" charset="0"/>
                <a:cs typeface="Calibri" panose="020F0502020204030204" charset="0"/>
              </a:rPr>
              <a:t>Ελένη Ιωάννου</a:t>
            </a:r>
            <a:endParaRPr lang="el-GR" altLang="en-US" dirty="0">
              <a:latin typeface="Calibri" panose="020F0502020204030204" charset="0"/>
              <a:cs typeface="Calibri" panose="020F0502020204030204" charset="0"/>
            </a:endParaRPr>
          </a:p>
          <a:p>
            <a:pPr algn="r"/>
            <a:r>
              <a:rPr lang="el-GR" altLang="en-US" dirty="0">
                <a:latin typeface="Calibri" panose="020F0502020204030204" charset="0"/>
                <a:cs typeface="Calibri" panose="020F0502020204030204" charset="0"/>
              </a:rPr>
              <a:t>Α.Μ.:</a:t>
            </a:r>
            <a:r>
              <a:rPr lang="en-US" altLang="en-US" dirty="0" smtClean="0">
                <a:latin typeface="Calibri" panose="020F0502020204030204" charset="0"/>
                <a:cs typeface="Calibri" panose="020F0502020204030204" charset="0"/>
              </a:rPr>
              <a:t>mm</a:t>
            </a:r>
            <a:r>
              <a:rPr lang="el-GR" altLang="en-US" dirty="0" smtClean="0">
                <a:latin typeface="Calibri" panose="020F0502020204030204" charset="0"/>
                <a:cs typeface="Calibri" panose="020F0502020204030204" charset="0"/>
              </a:rPr>
              <a:t>354542</a:t>
            </a:r>
            <a:r>
              <a:rPr lang="en-US" altLang="en-US" dirty="0" smtClean="0">
                <a:latin typeface="Calibri" panose="020F0502020204030204" charset="0"/>
                <a:cs typeface="Calibri" panose="020F0502020204030204" charset="0"/>
              </a:rPr>
              <a:t>2</a:t>
            </a:r>
            <a:endParaRPr lang="en-US" altLang="en-US" dirty="0">
              <a:latin typeface="Calibri" panose="020F0502020204030204" charset="0"/>
              <a:cs typeface="Calibri" panose="020F0502020204030204" charset="0"/>
            </a:endParaRPr>
          </a:p>
          <a:p>
            <a:pPr algn="r"/>
            <a:r>
              <a:rPr lang="el-GR" altLang="en-US" dirty="0">
                <a:latin typeface="Calibri" panose="020F0502020204030204" charset="0"/>
                <a:cs typeface="Calibri" panose="020F0502020204030204" charset="0"/>
              </a:rPr>
              <a:t>Εξάμηνο: 9ο</a:t>
            </a:r>
            <a:endParaRPr lang="en-US" altLang="en-US" dirty="0"/>
          </a:p>
          <a:p>
            <a:pPr algn="r"/>
            <a:endParaRPr lang="en-US" altLang="en-US" dirty="0"/>
          </a:p>
        </p:txBody>
      </p:sp>
      <p:sp>
        <p:nvSpPr>
          <p:cNvPr id="7" name="Text Box 6"/>
          <p:cNvSpPr txBox="1"/>
          <p:nvPr/>
        </p:nvSpPr>
        <p:spPr>
          <a:xfrm>
            <a:off x="4005580" y="6459220"/>
            <a:ext cx="4180840" cy="398780"/>
          </a:xfrm>
          <a:prstGeom prst="rect">
            <a:avLst/>
          </a:prstGeom>
          <a:noFill/>
        </p:spPr>
        <p:txBody>
          <a:bodyPr wrap="square" rtlCol="0">
            <a:spAutoFit/>
          </a:bodyPr>
          <a:lstStyle/>
          <a:p>
            <a:pPr algn="ctr"/>
            <a:r>
              <a:rPr lang="el-GR" sz="2000" b="1">
                <a:latin typeface="Calibri" panose="020F0502020204030204" charset="0"/>
                <a:cs typeface="Calibri" panose="020F0502020204030204" charset="0"/>
              </a:rPr>
              <a:t>ΑΘΗΝΑ, 2022</a:t>
            </a:r>
          </a:p>
        </p:txBody>
      </p:sp>
      <p:pic>
        <p:nvPicPr>
          <p:cNvPr id="8" name="Picture 7" descr="Screenshot_1"/>
          <p:cNvPicPr>
            <a:picLocks noChangeAspect="1"/>
          </p:cNvPicPr>
          <p:nvPr/>
        </p:nvPicPr>
        <p:blipFill>
          <a:blip r:embed="rId3"/>
          <a:stretch>
            <a:fillRect/>
          </a:stretch>
        </p:blipFill>
        <p:spPr>
          <a:xfrm>
            <a:off x="3371850" y="3739515"/>
            <a:ext cx="5447665" cy="27197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9545" y="1134110"/>
            <a:ext cx="11511915" cy="3476625"/>
          </a:xfrm>
          <a:prstGeom prst="rect">
            <a:avLst/>
          </a:prstGeom>
          <a:noFill/>
        </p:spPr>
        <p:txBody>
          <a:bodyPr wrap="square" rtlCol="0">
            <a:spAutoFit/>
          </a:bodyPr>
          <a:lstStyle/>
          <a:p>
            <a:pPr marL="457200" indent="-457200">
              <a:buFont typeface="+mj-lt"/>
              <a:buAutoNum type="arabicPeriod" startAt="6"/>
            </a:pPr>
            <a:r>
              <a:rPr lang="en-US" sz="2000">
                <a:latin typeface="Calibri" panose="020F0502020204030204" charset="0"/>
                <a:cs typeface="Calibri" panose="020F0502020204030204" charset="0"/>
              </a:rPr>
              <a:t>Διορισμός υπεύθυνου για τη διαχείριση της κατάστασης </a:t>
            </a:r>
          </a:p>
          <a:p>
            <a:pPr marL="457200" indent="-457200">
              <a:buAutoNum type="arabicPeriod" startAt="6"/>
            </a:pPr>
            <a:r>
              <a:rPr lang="en-US" sz="2000">
                <a:latin typeface="Calibri" panose="020F0502020204030204" charset="0"/>
                <a:cs typeface="Calibri" panose="020F0502020204030204" charset="0"/>
              </a:rPr>
              <a:t>Βελτίωση επικοινωνίας και συνεργασίας οργανισμών που συμμετέχουν στα συστήματα προστασίας</a:t>
            </a:r>
          </a:p>
          <a:p>
            <a:pPr marL="457200" indent="-457200">
              <a:buAutoNum type="arabicPeriod" startAt="6"/>
            </a:pPr>
            <a:r>
              <a:rPr lang="en-US" sz="2000">
                <a:latin typeface="Calibri" panose="020F0502020204030204" charset="0"/>
                <a:cs typeface="Calibri" panose="020F0502020204030204" charset="0"/>
              </a:rPr>
              <a:t>Έλεγχος και αναβάθμιση μηχανικών σχεδίων</a:t>
            </a:r>
          </a:p>
          <a:p>
            <a:pPr marL="457200" indent="-457200">
              <a:buAutoNum type="arabicPeriod" startAt="6"/>
            </a:pPr>
            <a:r>
              <a:rPr lang="en-US" sz="2000">
                <a:latin typeface="Calibri" panose="020F0502020204030204" charset="0"/>
                <a:cs typeface="Calibri" panose="020F0502020204030204" charset="0"/>
              </a:rPr>
              <a:t>Συμμετοχή ανεξάρτητων ειδικών για την αξιολόγηση των δομών</a:t>
            </a:r>
          </a:p>
          <a:p>
            <a:pPr marL="457200" indent="-457200">
              <a:buAutoNum type="arabicPeriod" startAt="6"/>
            </a:pPr>
            <a:r>
              <a:rPr lang="en-US" sz="2000">
                <a:latin typeface="Calibri" panose="020F0502020204030204" charset="0"/>
                <a:cs typeface="Calibri" panose="020F0502020204030204" charset="0"/>
              </a:rPr>
              <a:t>Προτεραιότητα στην δημόσια ασφάλεια, υγεία και ευημερία</a:t>
            </a:r>
          </a:p>
          <a:p>
            <a:pPr indent="0">
              <a:buNone/>
            </a:pPr>
            <a:endParaRPr lang="en-US" sz="2000">
              <a:latin typeface="Calibri" panose="020F0502020204030204" charset="0"/>
              <a:cs typeface="Calibri" panose="020F0502020204030204" charset="0"/>
            </a:endParaRPr>
          </a:p>
          <a:p>
            <a:pPr indent="0">
              <a:buNone/>
            </a:pPr>
            <a:endParaRPr lang="en-US" sz="2000">
              <a:latin typeface="Calibri" panose="020F0502020204030204" charset="0"/>
              <a:cs typeface="Calibri" panose="020F0502020204030204" charset="0"/>
            </a:endParaRPr>
          </a:p>
          <a:p>
            <a:pPr indent="0" algn="just">
              <a:buNone/>
            </a:pPr>
            <a:r>
              <a:rPr lang="en-US" sz="2000">
                <a:latin typeface="Calibri" panose="020F0502020204030204" charset="0"/>
                <a:cs typeface="Calibri" panose="020F0502020204030204" charset="0"/>
              </a:rPr>
              <a:t>Δυστυχώς δεν υπάρχει κάποια γρήγορη λύση και επιδιόρθωση γι αυτά τα προβλήματα. Για να ξεπεραστούν οι ατέλειες στο σύστημα προστασίας της Νέας Ορλεάνης και άλλων περιοχών χρειάζεται μια μεγάλη αλλαγή στην μηχανική σχεδίαση, στη διαχείριση και διοίκηση</a:t>
            </a:r>
            <a:r>
              <a:rPr lang="el-GR" altLang="en-US" sz="2000">
                <a:latin typeface="Calibri" panose="020F0502020204030204" charset="0"/>
                <a:cs typeface="Calibri" panose="020F0502020204030204" charset="0"/>
              </a:rPr>
              <a:t>. Αυτό απαιτεί</a:t>
            </a:r>
            <a:r>
              <a:rPr lang="el-GR" altLang="en-US" sz="2000">
                <a:latin typeface="Calibri" panose="020F0502020204030204" charset="0"/>
                <a:cs typeface="Calibri" panose="020F0502020204030204" charset="0"/>
                <a:sym typeface="+mn-ea"/>
              </a:rPr>
              <a:t> χρηματοδότηση αλλά και</a:t>
            </a:r>
            <a:r>
              <a:rPr lang="el-GR" altLang="en-US" sz="2000">
                <a:latin typeface="Calibri" panose="020F0502020204030204" charset="0"/>
                <a:cs typeface="Calibri" panose="020F0502020204030204" charset="0"/>
              </a:rPr>
              <a:t> κατάλληλο χρονικό πλαίσιο, ώστε να γίνει σωστά αλλά και να αποφευχθεί έγκαιρα η ενδεχόμενη επόμενη καταστροφή.</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283210"/>
            <a:ext cx="10972800" cy="582613"/>
          </a:xfrm>
        </p:spPr>
        <p:txBody>
          <a:bodyPr/>
          <a:lstStyle/>
          <a:p>
            <a:r>
              <a:rPr lang="el-GR" altLang="en-US" b="1">
                <a:latin typeface="Calibri" panose="020F0502020204030204" charset="0"/>
                <a:cs typeface="Calibri" panose="020F0502020204030204" charset="0"/>
              </a:rPr>
              <a:t>Βιβλιογραφία</a:t>
            </a:r>
          </a:p>
        </p:txBody>
      </p:sp>
      <p:sp>
        <p:nvSpPr>
          <p:cNvPr id="3" name="Content Placeholder 2"/>
          <p:cNvSpPr>
            <a:spLocks noGrp="1"/>
          </p:cNvSpPr>
          <p:nvPr>
            <p:ph sz="half" idx="1"/>
          </p:nvPr>
        </p:nvSpPr>
        <p:spPr>
          <a:xfrm>
            <a:off x="146685" y="952500"/>
            <a:ext cx="11534140" cy="4953000"/>
          </a:xfrm>
        </p:spPr>
        <p:txBody>
          <a:bodyPr/>
          <a:lstStyle/>
          <a:p>
            <a:pPr>
              <a:buAutoNum type="arabicPeriod"/>
            </a:pPr>
            <a:r>
              <a:rPr lang="en-US" sz="2000">
                <a:latin typeface="Calibri" panose="020F0502020204030204" charset="0"/>
                <a:cs typeface="Calibri" panose="020F0502020204030204" charset="0"/>
              </a:rPr>
              <a:t>https://en.wikipedia.org/wiki/Hurricane_Katrina</a:t>
            </a:r>
          </a:p>
          <a:p>
            <a:pPr>
              <a:buAutoNum type="arabicPeriod"/>
            </a:pPr>
            <a:r>
              <a:rPr lang="en-US" sz="2000">
                <a:latin typeface="Calibri" panose="020F0502020204030204" charset="0"/>
                <a:cs typeface="Calibri" panose="020F0502020204030204" charset="0"/>
              </a:rPr>
              <a:t>https://www.nationalgeographic.com/environment/article/hurricane-katrina</a:t>
            </a:r>
          </a:p>
          <a:p>
            <a:pPr>
              <a:buAutoNum type="arabicPeriod"/>
            </a:pPr>
            <a:r>
              <a:rPr lang="en-US" sz="2000">
                <a:latin typeface="Calibri" panose="020F0502020204030204" charset="0"/>
                <a:cs typeface="Calibri" panose="020F0502020204030204" charset="0"/>
              </a:rPr>
              <a:t>https://www.vox.com/2015/8/23/9191907/hurricane-katrina</a:t>
            </a:r>
          </a:p>
          <a:p>
            <a:pPr>
              <a:buAutoNum type="arabicPeriod"/>
            </a:pPr>
            <a:r>
              <a:rPr lang="en-US" sz="2000">
                <a:latin typeface="Calibri" panose="020F0502020204030204" charset="0"/>
                <a:cs typeface="Calibri" panose="020F0502020204030204" charset="0"/>
              </a:rPr>
              <a:t>https://www.britannica.com/event/Hurricane-Katrina</a:t>
            </a:r>
          </a:p>
          <a:p>
            <a:pPr>
              <a:buAutoNum type="arabicPeriod"/>
            </a:pPr>
            <a:r>
              <a:rPr lang="en-US" sz="2000">
                <a:latin typeface="Calibri" panose="020F0502020204030204" charset="0"/>
                <a:cs typeface="Calibri" panose="020F0502020204030204" charset="0"/>
              </a:rPr>
              <a:t>https://rh.gatech.edu/features/10-years-after-katrina-lessons-learned-lessons-learn</a:t>
            </a:r>
          </a:p>
          <a:p>
            <a:pPr>
              <a:buAutoNum type="arabicPeriod"/>
            </a:pPr>
            <a:r>
              <a:rPr lang="en-US" sz="2000">
                <a:latin typeface="Calibri" panose="020F0502020204030204" charset="0"/>
                <a:cs typeface="Calibri" panose="020F0502020204030204" charset="0"/>
              </a:rPr>
              <a:t>THE NEW ORLEANS HURRICANE PROTECTION SYSTEM: What Went Wrong and Why, A Report by the American Society of Civil Engineers Hurricane Katrina External Review Panel</a:t>
            </a:r>
          </a:p>
          <a:p>
            <a:pPr>
              <a:buAutoNum type="arabicPeriod"/>
            </a:pPr>
            <a:r>
              <a:rPr lang="en-US" sz="2000">
                <a:latin typeface="Calibri" panose="020F0502020204030204" charset="0"/>
                <a:cs typeface="Calibri" panose="020F0502020204030204" charset="0"/>
              </a:rPr>
              <a:t>https://www.unisdr.org/2006/ppew/news/what-went-wrong.pdf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831340" y="3013710"/>
            <a:ext cx="8529955" cy="829945"/>
          </a:xfrm>
          <a:prstGeom prst="rect">
            <a:avLst/>
          </a:prstGeom>
          <a:noFill/>
        </p:spPr>
        <p:txBody>
          <a:bodyPr wrap="square" rtlCol="0">
            <a:spAutoFit/>
          </a:bodyPr>
          <a:lstStyle/>
          <a:p>
            <a:pPr algn="ctr"/>
            <a:r>
              <a:rPr lang="el-GR" altLang="en-US" sz="4800">
                <a:latin typeface="Calibri" panose="020F0502020204030204" charset="0"/>
                <a:cs typeface="Calibri" panose="020F0502020204030204" charset="0"/>
              </a:rPr>
              <a:t>Ευχαριστώ για την προσοχή σας.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6225"/>
            <a:ext cx="10972800" cy="582613"/>
          </a:xfrm>
        </p:spPr>
        <p:txBody>
          <a:bodyPr/>
          <a:lstStyle/>
          <a:p>
            <a:r>
              <a:rPr lang="el-GR" altLang="en-US">
                <a:latin typeface="Calibri" panose="020F0502020204030204" charset="0"/>
                <a:cs typeface="Calibri" panose="020F0502020204030204" charset="0"/>
              </a:rPr>
              <a:t>Εισαγωγή</a:t>
            </a:r>
          </a:p>
        </p:txBody>
      </p:sp>
      <p:pic>
        <p:nvPicPr>
          <p:cNvPr id="4" name="Content Placeholder 3" descr="satellite-image-National-Oceanic-and-Atmospheric-Administration-August-28-2005"/>
          <p:cNvPicPr>
            <a:picLocks noGrp="1" noChangeAspect="1"/>
          </p:cNvPicPr>
          <p:nvPr>
            <p:ph sz="half" idx="1"/>
          </p:nvPr>
        </p:nvPicPr>
        <p:blipFill>
          <a:blip r:embed="rId2"/>
          <a:stretch>
            <a:fillRect/>
          </a:stretch>
        </p:blipFill>
        <p:spPr>
          <a:xfrm>
            <a:off x="5713730" y="859155"/>
            <a:ext cx="5185410" cy="2923540"/>
          </a:xfrm>
          <a:prstGeom prst="rect">
            <a:avLst/>
          </a:prstGeom>
        </p:spPr>
      </p:pic>
      <p:sp>
        <p:nvSpPr>
          <p:cNvPr id="5" name="Text Box 4"/>
          <p:cNvSpPr txBox="1"/>
          <p:nvPr/>
        </p:nvSpPr>
        <p:spPr>
          <a:xfrm>
            <a:off x="609600" y="1339850"/>
            <a:ext cx="4790440" cy="4707890"/>
          </a:xfrm>
          <a:prstGeom prst="rect">
            <a:avLst/>
          </a:prstGeom>
          <a:noFill/>
        </p:spPr>
        <p:txBody>
          <a:bodyPr wrap="square" rtlCol="0">
            <a:spAutoFit/>
          </a:bodyPr>
          <a:lstStyle/>
          <a:p>
            <a:pPr algn="just"/>
            <a:r>
              <a:rPr lang="en-US" sz="2000">
                <a:latin typeface="Calibri" panose="020F0502020204030204" charset="0"/>
                <a:cs typeface="Calibri" panose="020F0502020204030204" charset="0"/>
              </a:rPr>
              <a:t>Ο τυφώνας Κατρίνα (hurricane Katrina) ήταν ο πιο καταστρεπτικός τυφώνας του Ατλαντικού το 2005. Προκάλεσε τις ακριβότερες καταστροφές από οποιαδήποτε φυσική καταστροφή στις ΗΠΑ και ήταν ο πέμπτος πιο θανατηφόρος τυφώνας που έχει πλήξει ποτέ τις ΗΠΑ. Επιπλέον ήταν ένας από τους ισχυρότερους τυφώνες που έχουν παρατηρηθεί στον Ατλαντικό. Υπολογίζεται ότι περισσότερα από 1.833 άτομα πέθαναν εξαιτίας του τυφώνα και των επακόλουθων πλημμυρών, ενώ το συνολικό κόστος των καταστροφών έφτασε τα 125 δισεκατομμύρια δολάρια ΗΠΑ.</a:t>
            </a:r>
          </a:p>
        </p:txBody>
      </p:sp>
      <p:pic>
        <p:nvPicPr>
          <p:cNvPr id="6" name="Content Placeholder 5" descr="hurricane-katrina-aftermath"/>
          <p:cNvPicPr>
            <a:picLocks noGrp="1" noChangeAspect="1"/>
          </p:cNvPicPr>
          <p:nvPr>
            <p:ph sz="half" idx="2"/>
          </p:nvPr>
        </p:nvPicPr>
        <p:blipFill>
          <a:blip r:embed="rId3"/>
          <a:stretch>
            <a:fillRect/>
          </a:stretch>
        </p:blipFill>
        <p:spPr>
          <a:xfrm>
            <a:off x="5713730" y="3782695"/>
            <a:ext cx="5185410" cy="27076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80" y="304800"/>
            <a:ext cx="10972800" cy="582613"/>
          </a:xfrm>
        </p:spPr>
        <p:txBody>
          <a:bodyPr/>
          <a:lstStyle/>
          <a:p>
            <a:r>
              <a:rPr lang="el-GR">
                <a:latin typeface="Calibri" panose="020F0502020204030204" charset="0"/>
                <a:cs typeface="Calibri" panose="020F0502020204030204" charset="0"/>
              </a:rPr>
              <a:t>Καταστροφές</a:t>
            </a:r>
          </a:p>
        </p:txBody>
      </p:sp>
      <p:sp>
        <p:nvSpPr>
          <p:cNvPr id="3" name="Text Box 2"/>
          <p:cNvSpPr txBox="1"/>
          <p:nvPr/>
        </p:nvSpPr>
        <p:spPr>
          <a:xfrm>
            <a:off x="534670" y="1282700"/>
            <a:ext cx="11263630" cy="1322070"/>
          </a:xfrm>
          <a:prstGeom prst="rect">
            <a:avLst/>
          </a:prstGeom>
          <a:noFill/>
        </p:spPr>
        <p:txBody>
          <a:bodyPr wrap="square" rtlCol="0">
            <a:spAutoFit/>
          </a:bodyPr>
          <a:lstStyle/>
          <a:p>
            <a:r>
              <a:rPr lang="en-US" sz="2000">
                <a:latin typeface="Calibri" panose="020F0502020204030204" charset="0"/>
                <a:cs typeface="Calibri" panose="020F0502020204030204" charset="0"/>
              </a:rPr>
              <a:t>Στις 29 Αυγούστου, 2005, ο τυφώνας Κατρίνα κατέστρεψε 53 δομές προστασίας από πλημμύρες, μέσα και γύρω από την πόλη της Νέας Ορλεάνης, με αποτέλεσμα να βυθιστεί το 80% της πόλης. Άρθρο του 2007 από το “American Society of Civil Engineers” υπέδειξε πως τα 2/3 της πλημμύρας οφείλονται στις πολλαπλές αστοχίες των φραγμάτων και αναχωμάτων της πόλης.</a:t>
            </a:r>
          </a:p>
        </p:txBody>
      </p:sp>
      <p:pic>
        <p:nvPicPr>
          <p:cNvPr id="6" name="Content Placeholder 5" descr="1-hurricane-katrina-97657258"/>
          <p:cNvPicPr>
            <a:picLocks noGrp="1" noChangeAspect="1"/>
          </p:cNvPicPr>
          <p:nvPr>
            <p:ph sz="half" idx="1"/>
          </p:nvPr>
        </p:nvPicPr>
        <p:blipFill>
          <a:blip r:embed="rId2"/>
          <a:stretch>
            <a:fillRect/>
          </a:stretch>
        </p:blipFill>
        <p:spPr>
          <a:xfrm>
            <a:off x="3211195" y="2604770"/>
            <a:ext cx="5769610" cy="384365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68910" y="778510"/>
            <a:ext cx="11141075" cy="2245360"/>
          </a:xfrm>
          <a:prstGeom prst="rect">
            <a:avLst/>
          </a:prstGeom>
          <a:noFill/>
        </p:spPr>
        <p:txBody>
          <a:bodyPr wrap="square" rtlCol="0">
            <a:spAutoFit/>
          </a:bodyPr>
          <a:lstStyle/>
          <a:p>
            <a:r>
              <a:rPr lang="en-US" sz="2000">
                <a:latin typeface="Calibri" panose="020F0502020204030204" charset="0"/>
                <a:cs typeface="Calibri" panose="020F0502020204030204" charset="0"/>
              </a:rPr>
              <a:t>Η καταιγίδα, επιπλέον, κατέστρεψε τις ακτές του Μισισιπή και της Αλαμπάμα, καθιστώντας τον τυφώνα Κατρίνα έναν από τους πιο καταστρεπτικούς στην ιστορία των ΗΠΑ, και τον πιο θανατηφόρο τυφώνα μετά από αυτόν στο Okeechobee, το 1928. </a:t>
            </a:r>
          </a:p>
          <a:p>
            <a:endParaRPr lang="en-US" sz="2000">
              <a:latin typeface="Calibri" panose="020F0502020204030204" charset="0"/>
              <a:cs typeface="Calibri" panose="020F0502020204030204" charset="0"/>
            </a:endParaRPr>
          </a:p>
          <a:p>
            <a:r>
              <a:rPr lang="en-US" sz="2000">
                <a:latin typeface="Calibri" panose="020F0502020204030204" charset="0"/>
                <a:cs typeface="Calibri" panose="020F0502020204030204" charset="0"/>
              </a:rPr>
              <a:t>Ο ακριβής αριθμός θανάτων που προκλήθηκαν από τον Κατρίνα είναι αβέβαιος. Σύμφωνα με το National Hurricane Center, 1.836 θάνατοι μπορούν να συσχετιστούν με τον τυφώνα. </a:t>
            </a:r>
            <a:r>
              <a:rPr lang="en-US" sz="2000">
                <a:latin typeface="Calibri" panose="020F0502020204030204" charset="0"/>
                <a:cs typeface="Calibri" panose="020F0502020204030204" charset="0"/>
                <a:sym typeface="+mn-ea"/>
              </a:rPr>
              <a:t>Αναλυτικά:</a:t>
            </a:r>
            <a:endParaRPr lang="en-US" sz="2000">
              <a:latin typeface="Calibri" panose="020F0502020204030204" charset="0"/>
              <a:cs typeface="Calibri" panose="020F0502020204030204" charset="0"/>
            </a:endParaRPr>
          </a:p>
          <a:p>
            <a:r>
              <a:rPr lang="en-US" sz="2000">
                <a:latin typeface="Calibri" panose="020F0502020204030204" charset="0"/>
                <a:cs typeface="Calibri" panose="020F0502020204030204" charset="0"/>
              </a:rPr>
              <a:t> </a:t>
            </a:r>
          </a:p>
        </p:txBody>
      </p:sp>
      <p:graphicFrame>
        <p:nvGraphicFramePr>
          <p:cNvPr id="10" name="Table 9"/>
          <p:cNvGraphicFramePr/>
          <p:nvPr/>
        </p:nvGraphicFramePr>
        <p:xfrm>
          <a:off x="168910" y="2778125"/>
          <a:ext cx="4114800" cy="32918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65760">
                <a:tc>
                  <a:txBody>
                    <a:bodyPr/>
                    <a:lstStyle/>
                    <a:p>
                      <a:pPr>
                        <a:buNone/>
                      </a:pPr>
                      <a:r>
                        <a:rPr lang="en-US"/>
                        <a:t>Πολιτεία</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70C0"/>
                    </a:solidFill>
                  </a:tcPr>
                </a:tc>
                <a:tc>
                  <a:txBody>
                    <a:bodyPr/>
                    <a:lstStyle/>
                    <a:p>
                      <a:pPr>
                        <a:buNone/>
                      </a:pPr>
                      <a:r>
                        <a:rPr lang="en-US"/>
                        <a:t>Θάνατοι</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0070C0"/>
                    </a:solidFill>
                  </a:tcPr>
                </a:tc>
                <a:extLst>
                  <a:ext uri="{0D108BD9-81ED-4DB2-BD59-A6C34878D82A}">
                    <a16:rowId xmlns:a16="http://schemas.microsoft.com/office/drawing/2014/main" val="10000"/>
                  </a:ext>
                </a:extLst>
              </a:tr>
              <a:tr h="365760">
                <a:tc>
                  <a:txBody>
                    <a:bodyPr/>
                    <a:lstStyle/>
                    <a:p>
                      <a:pPr>
                        <a:buNone/>
                      </a:pPr>
                      <a:r>
                        <a:rPr lang="en-US"/>
                        <a:t>Alabama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1"/>
                  </a:ext>
                </a:extLst>
              </a:tr>
              <a:tr h="365760">
                <a:tc>
                  <a:txBody>
                    <a:bodyPr/>
                    <a:lstStyle/>
                    <a:p>
                      <a:pPr>
                        <a:buNone/>
                      </a:pPr>
                      <a:r>
                        <a:rPr lang="en-US"/>
                        <a:t>Florida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14</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2"/>
                  </a:ext>
                </a:extLst>
              </a:tr>
              <a:tr h="365760">
                <a:tc>
                  <a:txBody>
                    <a:bodyPr/>
                    <a:lstStyle/>
                    <a:p>
                      <a:pPr>
                        <a:buNone/>
                      </a:pPr>
                      <a:r>
                        <a:rPr lang="en-US"/>
                        <a:t>Georgia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3"/>
                  </a:ext>
                </a:extLst>
              </a:tr>
              <a:tr h="365760">
                <a:tc>
                  <a:txBody>
                    <a:bodyPr/>
                    <a:lstStyle/>
                    <a:p>
                      <a:pPr>
                        <a:buNone/>
                      </a:pPr>
                      <a:r>
                        <a:rPr lang="en-US"/>
                        <a:t>Kentucky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1</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4"/>
                  </a:ext>
                </a:extLst>
              </a:tr>
              <a:tr h="365760">
                <a:tc>
                  <a:txBody>
                    <a:bodyPr/>
                    <a:lstStyle/>
                    <a:p>
                      <a:pPr>
                        <a:buNone/>
                      </a:pPr>
                      <a:r>
                        <a:rPr lang="en-US"/>
                        <a:t>Louisiana</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986 - 1.577</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5"/>
                  </a:ext>
                </a:extLst>
              </a:tr>
              <a:tr h="365760">
                <a:tc>
                  <a:txBody>
                    <a:bodyPr/>
                    <a:lstStyle/>
                    <a:p>
                      <a:pPr>
                        <a:buNone/>
                      </a:pPr>
                      <a:r>
                        <a:rPr lang="en-US"/>
                        <a:t>Mississippi</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238</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6"/>
                  </a:ext>
                </a:extLst>
              </a:tr>
              <a:tr h="365760">
                <a:tc>
                  <a:txBody>
                    <a:bodyPr/>
                    <a:lstStyle/>
                    <a:p>
                      <a:pPr>
                        <a:buNone/>
                      </a:pPr>
                      <a:r>
                        <a:rPr lang="en-US"/>
                        <a:t>Ohio</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a:t>2</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7"/>
                  </a:ext>
                </a:extLst>
              </a:tr>
              <a:tr h="365760">
                <a:tc>
                  <a:txBody>
                    <a:bodyPr/>
                    <a:lstStyle/>
                    <a:p>
                      <a:pPr>
                        <a:buNone/>
                      </a:pPr>
                      <a:r>
                        <a:rPr lang="en-US" b="1"/>
                        <a:t>Σύνολο</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tc>
                  <a:txBody>
                    <a:bodyPr/>
                    <a:lstStyle/>
                    <a:p>
                      <a:pPr>
                        <a:buNone/>
                      </a:pPr>
                      <a:r>
                        <a:rPr lang="en-US" b="1"/>
                        <a:t>1.245–1.836</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ACD6F7"/>
                    </a:solidFill>
                  </a:tcPr>
                </a:tc>
                <a:extLst>
                  <a:ext uri="{0D108BD9-81ED-4DB2-BD59-A6C34878D82A}">
                    <a16:rowId xmlns:a16="http://schemas.microsoft.com/office/drawing/2014/main" val="10008"/>
                  </a:ext>
                </a:extLst>
              </a:tr>
            </a:tbl>
          </a:graphicData>
        </a:graphic>
      </p:graphicFrame>
      <p:sp>
        <p:nvSpPr>
          <p:cNvPr id="13" name="Text Box 12"/>
          <p:cNvSpPr txBox="1"/>
          <p:nvPr/>
        </p:nvSpPr>
        <p:spPr>
          <a:xfrm>
            <a:off x="5082540" y="3023870"/>
            <a:ext cx="6227445" cy="1014730"/>
          </a:xfrm>
          <a:prstGeom prst="rect">
            <a:avLst/>
          </a:prstGeom>
          <a:noFill/>
        </p:spPr>
        <p:txBody>
          <a:bodyPr wrap="square" rtlCol="0">
            <a:spAutoFit/>
          </a:bodyPr>
          <a:lstStyle/>
          <a:p>
            <a:pPr algn="just"/>
            <a:r>
              <a:rPr lang="en-US" sz="2000">
                <a:latin typeface="Calibri" panose="020F0502020204030204" charset="0"/>
                <a:cs typeface="Calibri" panose="020F0502020204030204" charset="0"/>
              </a:rPr>
              <a:t>Επιπλέον ο αριθμός των αγνοουμένων ανέρχεται στα 135 άτομα στη Λουιζιάνα, ενώ η ακριβής αιτία πολλών θανάτων είναι αδύνατο να προσδιοριστεί.</a:t>
            </a:r>
          </a:p>
        </p:txBody>
      </p:sp>
      <p:sp>
        <p:nvSpPr>
          <p:cNvPr id="14" name="Text Box 13"/>
          <p:cNvSpPr txBox="1"/>
          <p:nvPr/>
        </p:nvSpPr>
        <p:spPr>
          <a:xfrm>
            <a:off x="6025515" y="4796155"/>
            <a:ext cx="5980430" cy="706755"/>
          </a:xfrm>
          <a:prstGeom prst="rect">
            <a:avLst/>
          </a:prstGeom>
          <a:noFill/>
        </p:spPr>
        <p:txBody>
          <a:bodyPr wrap="square" rtlCol="0">
            <a:spAutoFit/>
          </a:bodyPr>
          <a:lstStyle/>
          <a:p>
            <a:r>
              <a:rPr lang="en-US" sz="2000">
                <a:latin typeface="Calibri" panose="020F0502020204030204" charset="0"/>
                <a:cs typeface="Calibri" panose="020F0502020204030204" charset="0"/>
              </a:rPr>
              <a:t>Οι συνολικές ζημιές που προκλήθηκαν από τον τυφώνα Κατρίνα ανέρχονται στα $125δισ  (2005 U.S. dollars).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767715"/>
            <a:ext cx="8342630" cy="5323205"/>
          </a:xfrm>
          <a:prstGeom prst="rect">
            <a:avLst/>
          </a:prstGeom>
          <a:noFill/>
        </p:spPr>
        <p:txBody>
          <a:bodyPr wrap="square" rtlCol="0">
            <a:spAutoFit/>
          </a:bodyPr>
          <a:lstStyle/>
          <a:p>
            <a:pPr algn="just"/>
            <a:r>
              <a:rPr lang="en-US" sz="2000">
                <a:latin typeface="Calibri" panose="020F0502020204030204" charset="0"/>
                <a:cs typeface="Calibri" panose="020F0502020204030204" charset="0"/>
              </a:rPr>
              <a:t>Μια έκθεση από το περιοδικό Disaster Medicine and Public Health Preparedness, το 2008 αναφέρει πως 966 θάνατοι στη Λουιζιάνα μπορούν να συσχετιστούν άμεσα με τον τυφώνα, συμπεριλαμβανομένου των ατόμων που εκκένωσαν την πόλη, και άλλοι 20 έμμεσοι θάνατοι. Λόγω αβέβαιων αιτιών θανάτου 454 από τα άτομα που εκκένωσαν, σημειώνεται στην δημοσίευση ανώτατο όριο 1.440 θανάτων. Μεταγενέστερη έρευνα από το Louisiana Department of Health &amp; Hospitals υπέδειξε πως ο τυφώνας ήταν άμεσα υπεύθυνος για 1.170 απώλειες στη Λουιζιάνα.</a:t>
            </a:r>
          </a:p>
          <a:p>
            <a:pPr algn="just"/>
            <a:endParaRPr lang="en-US" sz="2000">
              <a:latin typeface="Calibri" panose="020F0502020204030204" charset="0"/>
              <a:cs typeface="Calibri" panose="020F0502020204030204" charset="0"/>
            </a:endParaRPr>
          </a:p>
          <a:p>
            <a:pPr algn="just"/>
            <a:r>
              <a:rPr lang="en-US" sz="2000">
                <a:latin typeface="Calibri" panose="020F0502020204030204" charset="0"/>
                <a:cs typeface="Calibri" panose="020F0502020204030204" charset="0"/>
              </a:rPr>
              <a:t>Ομοσπονδιακές </a:t>
            </a:r>
            <a:r>
              <a:rPr lang="el-GR" sz="2000">
                <a:latin typeface="Calibri" panose="020F0502020204030204" charset="0"/>
                <a:cs typeface="Calibri" panose="020F0502020204030204" charset="0"/>
              </a:rPr>
              <a:t>δ</a:t>
            </a:r>
            <a:r>
              <a:rPr lang="en-US" sz="2000">
                <a:latin typeface="Calibri" panose="020F0502020204030204" charset="0"/>
                <a:cs typeface="Calibri" panose="020F0502020204030204" charset="0"/>
              </a:rPr>
              <a:t>ηλώσεις δίνουν μια έκταση καταστροφών 230.000 τετραγωνικών χιλιομέτρων, ενώ σχεδόν 3 εκ άνθρωποι έμειναν χωρίς ηλεκτρικό ρεύμα. Στις 3 Σεπτεμβρίου, 2005, ο Michael Chertoff του γραφείου, Γραμματέας Διεθνούς Ασφάλειας (Homeland Security Secretary) περιέγραψε τις επιπτώσεις του τυφώνα Κατρίνα ως “πιθανώς η μεγαλύτερη καταστροφή ή σύνολο καταστροφών (“probably the worst catastrophe or set of catastrophes”) στην ιστορία της χώρας. Ακόμα και μέχρι το 2010, υπήρχαν ακόμα χαλάσματα σε ορισμένες παραθαλάσσιες περιοχές.</a:t>
            </a:r>
          </a:p>
        </p:txBody>
      </p:sp>
      <p:pic>
        <p:nvPicPr>
          <p:cNvPr id="6" name="Content Placeholder 5" descr="hurricane-katrina-97285306"/>
          <p:cNvPicPr>
            <a:picLocks noGrp="1" noChangeAspect="1"/>
          </p:cNvPicPr>
          <p:nvPr>
            <p:ph idx="1"/>
          </p:nvPr>
        </p:nvPicPr>
        <p:blipFill>
          <a:blip r:embed="rId2"/>
          <a:stretch>
            <a:fillRect/>
          </a:stretch>
        </p:blipFill>
        <p:spPr>
          <a:xfrm>
            <a:off x="8436610" y="1090930"/>
            <a:ext cx="3624580" cy="46755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78130" y="241935"/>
            <a:ext cx="6387465" cy="645160"/>
          </a:xfrm>
          <a:prstGeom prst="rect">
            <a:avLst/>
          </a:prstGeom>
          <a:noFill/>
        </p:spPr>
        <p:txBody>
          <a:bodyPr wrap="square" rtlCol="0">
            <a:spAutoFit/>
          </a:bodyPr>
          <a:lstStyle/>
          <a:p>
            <a:r>
              <a:rPr lang="el-GR" altLang="en-US" sz="3600">
                <a:latin typeface="Calibri" panose="020F0502020204030204" charset="0"/>
                <a:cs typeface="Calibri" panose="020F0502020204030204" charset="0"/>
              </a:rPr>
              <a:t>Βασικά Ερωτήματα</a:t>
            </a:r>
          </a:p>
        </p:txBody>
      </p:sp>
      <p:sp>
        <p:nvSpPr>
          <p:cNvPr id="5" name="Text Box 4"/>
          <p:cNvSpPr txBox="1"/>
          <p:nvPr/>
        </p:nvSpPr>
        <p:spPr>
          <a:xfrm>
            <a:off x="278130" y="1211580"/>
            <a:ext cx="10650855" cy="460375"/>
          </a:xfrm>
          <a:prstGeom prst="rect">
            <a:avLst/>
          </a:prstGeom>
          <a:noFill/>
        </p:spPr>
        <p:txBody>
          <a:bodyPr wrap="square" rtlCol="0">
            <a:spAutoFit/>
          </a:bodyPr>
          <a:lstStyle/>
          <a:p>
            <a:pPr marL="342900" indent="-342900">
              <a:buFont typeface="Arial" panose="020B0604020202020204" pitchFamily="34" charset="0"/>
              <a:buChar char="•"/>
            </a:pPr>
            <a:r>
              <a:rPr lang="el-GR" altLang="en-US" sz="2400" b="1">
                <a:latin typeface="Calibri" panose="020F0502020204030204" charset="0"/>
                <a:cs typeface="Calibri" panose="020F0502020204030204" charset="0"/>
              </a:rPr>
              <a:t>Ποιές είναι οι βασικές αιτίες καταστροφής</a:t>
            </a:r>
          </a:p>
        </p:txBody>
      </p:sp>
      <p:sp>
        <p:nvSpPr>
          <p:cNvPr id="6" name="Text Box 5"/>
          <p:cNvSpPr txBox="1"/>
          <p:nvPr/>
        </p:nvSpPr>
        <p:spPr>
          <a:xfrm>
            <a:off x="128270" y="1671955"/>
            <a:ext cx="11391900" cy="3169285"/>
          </a:xfrm>
          <a:prstGeom prst="rect">
            <a:avLst/>
          </a:prstGeom>
          <a:noFill/>
        </p:spPr>
        <p:txBody>
          <a:bodyPr wrap="square" rtlCol="0">
            <a:spAutoFit/>
          </a:bodyPr>
          <a:lstStyle/>
          <a:p>
            <a:pPr algn="just"/>
            <a:r>
              <a:rPr lang="en-US" sz="2000">
                <a:latin typeface="Calibri" panose="020F0502020204030204" charset="0"/>
                <a:cs typeface="Calibri" panose="020F0502020204030204" charset="0"/>
              </a:rPr>
              <a:t>Η τεράστια αυτή έκταση της καταστροφής οφείλεται κυρίως στα κατασκευαστικά και σχεδιαστικά λάθη που έγιναν στο σύστημα προστασίας από τυφώνες και πλημμύρες. Το μεγαλύτερο από αυτά είναι η λάθος κατασκευή των φραγμάτων και αναχωμάτων με αποτέλεσμα την αστοχία αυτών και την καταστροφή τους και εν συνέχεια την πλημμύρα μεγάλους μέρους της πόλης.</a:t>
            </a:r>
          </a:p>
          <a:p>
            <a:endParaRPr lang="en-US" sz="2000">
              <a:latin typeface="Calibri" panose="020F0502020204030204" charset="0"/>
              <a:cs typeface="Calibri" panose="020F0502020204030204" charset="0"/>
            </a:endParaRPr>
          </a:p>
          <a:p>
            <a:r>
              <a:rPr lang="en-US" sz="2000" u="sng">
                <a:latin typeface="Calibri" panose="020F0502020204030204" charset="0"/>
                <a:cs typeface="Calibri" panose="020F0502020204030204" charset="0"/>
              </a:rPr>
              <a:t>Η αστοχία των φραγμάτων</a:t>
            </a:r>
          </a:p>
          <a:p>
            <a:pPr algn="just"/>
            <a:r>
              <a:rPr lang="en-US" sz="2000">
                <a:latin typeface="Calibri" panose="020F0502020204030204" charset="0"/>
                <a:cs typeface="Calibri" panose="020F0502020204030204" charset="0"/>
              </a:rPr>
              <a:t> Η τεράστια καταστροφική πλημμύρα της Νέας Ορλεάνης προκλήθηκε από τις ρήξεις σε περίπου 50 τοποθεσίες του συστήματος προστασίας της πόλης. Από τα 563 περίπου μέτρα (350 miles) αναχωμάτων και φραγμάτων που είχαν κατασκευαστεί στην πόλη τα 271 μέτρα (169  miles) υπέστησαν σοβαρές ζημιές, ενώ πολλά από αυτά κατέρρευσαν.</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ew_orleans_bellaire_levee_aug31_2005"/>
          <p:cNvPicPr>
            <a:picLocks noGrp="1" noChangeAspect="1"/>
          </p:cNvPicPr>
          <p:nvPr>
            <p:ph sz="half" idx="2"/>
          </p:nvPr>
        </p:nvPicPr>
        <p:blipFill>
          <a:blip r:embed="rId2"/>
          <a:stretch>
            <a:fillRect/>
          </a:stretch>
        </p:blipFill>
        <p:spPr>
          <a:xfrm>
            <a:off x="270510" y="1261745"/>
            <a:ext cx="11650345" cy="485394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4985"/>
            <a:ext cx="9304020" cy="582930"/>
          </a:xfrm>
        </p:spPr>
        <p:txBody>
          <a:bodyPr/>
          <a:lstStyle/>
          <a:p>
            <a:r>
              <a:rPr lang="el-GR">
                <a:latin typeface="Calibri" panose="020F0502020204030204" charset="0"/>
                <a:cs typeface="Calibri" panose="020F0502020204030204" charset="0"/>
              </a:rPr>
              <a:t>Θα μπορούσαν να έχουν περιορίστει οι καταστροφές με κατάλληλη προετοιμασία;</a:t>
            </a:r>
          </a:p>
        </p:txBody>
      </p:sp>
      <p:sp>
        <p:nvSpPr>
          <p:cNvPr id="3" name="Text Box 2"/>
          <p:cNvSpPr txBox="1"/>
          <p:nvPr/>
        </p:nvSpPr>
        <p:spPr>
          <a:xfrm>
            <a:off x="107950" y="1489710"/>
            <a:ext cx="11743690" cy="4092575"/>
          </a:xfrm>
          <a:prstGeom prst="rect">
            <a:avLst/>
          </a:prstGeom>
          <a:noFill/>
        </p:spPr>
        <p:txBody>
          <a:bodyPr wrap="square" rtlCol="0">
            <a:spAutoFit/>
          </a:bodyPr>
          <a:lstStyle/>
          <a:p>
            <a:pPr algn="just"/>
            <a:r>
              <a:rPr lang="en-US" sz="2000">
                <a:latin typeface="Calibri" panose="020F0502020204030204" charset="0"/>
                <a:cs typeface="Calibri" panose="020F0502020204030204" charset="0"/>
              </a:rPr>
              <a:t>Αφού έχουν ήδη ειπωθεί οι βασικές αιτίες καταστροφής, σε αυτό το σημείο περιγράφονται οι παράγοντες και τα λάθη που έγιναν προγενέστερα της καταιγίδας, τα οποία οδήγησαν σε καταστροφή τόσο μεγάλης έκτασης. Σε αυτούς τους παράγοντες συμπεριλαμβάνονται τα λάθη σχεδίασης των μηχανικών, οι αποφάσεις διαχείρισης της κατάστασης, καθώς και η ελλιπής επικοινωνία μεταξύ οργανισμών. Ο τυφώνας Κατρίνα ξεπέρασε τις δυνατότητες του συστήματος ασφαλείας προς αντιμετώπιση της τεράστιας ισχύος της καταιγίδας. Κανένα μεμονωμένο άτομο ή και απόφαση δεν θεωρείται υπαίτιο της καταστροφής αυτής.</a:t>
            </a:r>
          </a:p>
          <a:p>
            <a:endParaRPr lang="en-US" sz="2000">
              <a:latin typeface="Calibri" panose="020F0502020204030204" charset="0"/>
              <a:cs typeface="Calibri" panose="020F0502020204030204" charset="0"/>
            </a:endParaRPr>
          </a:p>
          <a:p>
            <a:pPr marL="285750" indent="-285750">
              <a:buFont typeface="Arial" panose="020B0604020202020204" pitchFamily="34" charset="0"/>
              <a:buChar char="•"/>
            </a:pPr>
            <a:r>
              <a:rPr lang="en-US" sz="2000" i="1">
                <a:latin typeface="Calibri" panose="020F0502020204030204" charset="0"/>
                <a:cs typeface="Calibri" panose="020F0502020204030204" charset="0"/>
              </a:rPr>
              <a:t>Το σύστημα προστασίας από τυφώνες δημιουργήθηκε τμηματικά</a:t>
            </a:r>
          </a:p>
          <a:p>
            <a:pPr marL="285750" indent="-285750">
              <a:buFont typeface="Arial" panose="020B0604020202020204" pitchFamily="34" charset="0"/>
              <a:buChar char="•"/>
            </a:pPr>
            <a:r>
              <a:rPr lang="en-US" sz="2000" i="1">
                <a:latin typeface="Calibri" panose="020F0502020204030204" charset="0"/>
                <a:cs typeface="Calibri" panose="020F0502020204030204" charset="0"/>
              </a:rPr>
              <a:t>Ο κακός σχεδιασμός του συστήματος προστασίας</a:t>
            </a:r>
          </a:p>
          <a:p>
            <a:pPr marL="285750" indent="-285750">
              <a:buFont typeface="Arial" panose="020B0604020202020204" pitchFamily="34" charset="0"/>
              <a:buChar char="•"/>
            </a:pPr>
            <a:r>
              <a:rPr lang="en-US" sz="2000" i="1">
                <a:latin typeface="Calibri" panose="020F0502020204030204" charset="0"/>
                <a:cs typeface="Calibri" panose="020F0502020204030204" charset="0"/>
              </a:rPr>
              <a:t>Απουσία υπεύθυνου ατόμου</a:t>
            </a:r>
          </a:p>
          <a:p>
            <a:pPr marL="285750" indent="-285750">
              <a:buFont typeface="Arial" panose="020B0604020202020204" pitchFamily="34" charset="0"/>
              <a:buChar char="•"/>
            </a:pPr>
            <a:r>
              <a:rPr lang="en-US" sz="2000" i="1">
                <a:latin typeface="Calibri" panose="020F0502020204030204" charset="0"/>
                <a:cs typeface="Calibri" panose="020F0502020204030204" charset="0"/>
              </a:rPr>
              <a:t>Απουσία εξωτερικού ελέγχου</a:t>
            </a:r>
          </a:p>
          <a:p>
            <a:pPr marL="285750" indent="-285750">
              <a:buFont typeface="Arial" panose="020B0604020202020204" pitchFamily="34" charset="0"/>
              <a:buChar char="•"/>
            </a:pPr>
            <a:r>
              <a:rPr lang="en-US" sz="2000" i="1">
                <a:latin typeface="Calibri" panose="020F0502020204030204" charset="0"/>
                <a:cs typeface="Calibri" panose="020F0502020204030204" charset="0"/>
              </a:rPr>
              <a:t>Ελλιπής χρηματοδότηση</a:t>
            </a:r>
          </a:p>
          <a:p>
            <a:pPr marL="285750" indent="-285750">
              <a:buFont typeface="Arial" panose="020B0604020202020204" pitchFamily="34" charset="0"/>
              <a:buChar char="•"/>
            </a:pPr>
            <a:r>
              <a:rPr lang="el-GR" altLang="en-US" sz="2000" i="1">
                <a:latin typeface="Calibri" panose="020F0502020204030204" charset="0"/>
                <a:cs typeface="Calibri" panose="020F0502020204030204" charset="0"/>
              </a:rPr>
              <a:t>Αδυναμία του συστήματος στην “Ικανότητα Ανταπόκρισης”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470" y="283210"/>
            <a:ext cx="10972800" cy="582613"/>
          </a:xfrm>
        </p:spPr>
        <p:txBody>
          <a:bodyPr/>
          <a:lstStyle/>
          <a:p>
            <a:r>
              <a:rPr lang="el-GR" altLang="en-US">
                <a:latin typeface="Calibri" panose="020F0502020204030204" charset="0"/>
                <a:cs typeface="Calibri" panose="020F0502020204030204" charset="0"/>
              </a:rPr>
              <a:t>Τι μάθαμε από αυτή την κρίση;</a:t>
            </a:r>
          </a:p>
        </p:txBody>
      </p:sp>
      <p:sp>
        <p:nvSpPr>
          <p:cNvPr id="5" name="Text Box 4"/>
          <p:cNvSpPr txBox="1"/>
          <p:nvPr/>
        </p:nvSpPr>
        <p:spPr>
          <a:xfrm>
            <a:off x="385445" y="1195705"/>
            <a:ext cx="11342370" cy="4707890"/>
          </a:xfrm>
          <a:prstGeom prst="rect">
            <a:avLst/>
          </a:prstGeom>
          <a:noFill/>
        </p:spPr>
        <p:txBody>
          <a:bodyPr wrap="square" rtlCol="0">
            <a:spAutoFit/>
          </a:bodyPr>
          <a:lstStyle/>
          <a:p>
            <a:r>
              <a:rPr lang="en-US" sz="2000">
                <a:latin typeface="Calibri" panose="020F0502020204030204" charset="0"/>
                <a:cs typeface="Calibri" panose="020F0502020204030204" charset="0"/>
              </a:rPr>
              <a:t>Αυτά που μάθαμε από το τυφώνα Κατρίνα έχουν εφαρμογή και για άλλες Αμερικανικές κοινότητες και μεταδίδουν διεθνώς το εξής μήνυμα: η δημόσια ασφάλεια, υγεία και ευημερία πρέπει να είναι η σπουδαιότερη προτεραιότητα του κράτους. </a:t>
            </a:r>
          </a:p>
          <a:p>
            <a:endParaRPr lang="en-US" sz="2000">
              <a:latin typeface="Calibri" panose="020F0502020204030204" charset="0"/>
              <a:cs typeface="Calibri" panose="020F0502020204030204" charset="0"/>
            </a:endParaRPr>
          </a:p>
          <a:p>
            <a:r>
              <a:rPr lang="en-US" sz="2000">
                <a:latin typeface="Calibri" panose="020F0502020204030204" charset="0"/>
                <a:cs typeface="Calibri" panose="020F0502020204030204" charset="0"/>
              </a:rPr>
              <a:t>Το ASCE Hurricane Katrina External Review Panel θεωρεί απαραίτητες τις δέκα παρακάτω δράσεις:</a:t>
            </a:r>
          </a:p>
          <a:p>
            <a:pPr marL="457200" indent="-457200">
              <a:buAutoNum type="arabicPeriod"/>
            </a:pPr>
            <a:r>
              <a:rPr lang="en-US" sz="2000">
                <a:latin typeface="Calibri" panose="020F0502020204030204" charset="0"/>
                <a:cs typeface="Calibri" panose="020F0502020204030204" charset="0"/>
              </a:rPr>
              <a:t>Επαναξιολόγηση των πρωτοκόλλων ασφαλείας</a:t>
            </a:r>
          </a:p>
          <a:p>
            <a:pPr marL="457200" indent="-457200">
              <a:buAutoNum type="arabicPeriod"/>
            </a:pPr>
            <a:r>
              <a:rPr lang="en-US" sz="2000">
                <a:latin typeface="Calibri" panose="020F0502020204030204" charset="0"/>
                <a:cs typeface="Calibri" panose="020F0502020204030204" charset="0"/>
              </a:rPr>
              <a:t>Αξιολόγηση του ρίσκου</a:t>
            </a:r>
          </a:p>
          <a:p>
            <a:pPr marL="457200" indent="-457200">
              <a:buAutoNum type="arabicPeriod"/>
            </a:pPr>
            <a:r>
              <a:rPr lang="en-US" sz="2000">
                <a:latin typeface="Calibri" panose="020F0502020204030204" charset="0"/>
                <a:cs typeface="Calibri" panose="020F0502020204030204" charset="0"/>
              </a:rPr>
              <a:t>Επικοινωνία με την κοινότητα για τα αποδεχτά και μη ρίσκα</a:t>
            </a:r>
          </a:p>
          <a:p>
            <a:pPr marL="457200" indent="-457200">
              <a:buAutoNum type="arabicPeriod"/>
            </a:pPr>
            <a:r>
              <a:rPr lang="en-US" sz="2000">
                <a:latin typeface="Calibri" panose="020F0502020204030204" charset="0"/>
                <a:cs typeface="Calibri" panose="020F0502020204030204" charset="0"/>
              </a:rPr>
              <a:t>Αναθεώρηση ολόκληρου του συστήματος, τακτικές ασφαλείας, χρήση γης, συστήματα έγκαιρης προειδοποίησης.</a:t>
            </a:r>
          </a:p>
          <a:p>
            <a:pPr marL="457200" indent="-457200">
              <a:buAutoNum type="arabicPeriod"/>
            </a:pPr>
            <a:r>
              <a:rPr lang="en-US" sz="2000">
                <a:latin typeface="Calibri" panose="020F0502020204030204" charset="0"/>
                <a:cs typeface="Calibri" panose="020F0502020204030204" charset="0"/>
              </a:rPr>
              <a:t>Διόρθωση των ατελειών στα συστήματα προστασίας</a:t>
            </a:r>
          </a:p>
          <a:p>
            <a:pPr marL="971550" lvl="1" indent="-514350">
              <a:buFont typeface="+mj-lt"/>
              <a:buAutoNum type="romanLcPeriod"/>
            </a:pPr>
            <a:r>
              <a:rPr lang="en-US" sz="2000">
                <a:latin typeface="Calibri" panose="020F0502020204030204" charset="0"/>
                <a:cs typeface="Calibri" panose="020F0502020204030204" charset="0"/>
              </a:rPr>
              <a:t>Κατασκευή μηχανισμών που ενσωματώνουν τη μεταβολή των συνθηκών</a:t>
            </a:r>
          </a:p>
          <a:p>
            <a:pPr marL="971550" lvl="1" indent="-514350">
              <a:buFont typeface="+mj-lt"/>
              <a:buAutoNum type="romanLcPeriod"/>
            </a:pPr>
            <a:r>
              <a:rPr lang="en-US" sz="2000">
                <a:latin typeface="Calibri" panose="020F0502020204030204" charset="0"/>
                <a:cs typeface="Calibri" panose="020F0502020204030204" charset="0"/>
              </a:rPr>
              <a:t>Διόρθωση, ενδυνάμωση και αναβάθμιση φραγμάτων ακόμα και σε περίπτωση που το νερό τα υπερβεί</a:t>
            </a:r>
          </a:p>
          <a:p>
            <a:pPr marL="971550" lvl="1" indent="-514350">
              <a:buFont typeface="+mj-lt"/>
              <a:buAutoNum type="romanLcPeriod"/>
            </a:pPr>
            <a:r>
              <a:rPr lang="en-US" sz="2000">
                <a:latin typeface="Calibri" panose="020F0502020204030204" charset="0"/>
                <a:cs typeface="Calibri" panose="020F0502020204030204" charset="0"/>
              </a:rPr>
              <a:t>Αναβάθμιση αντλιοστασίων</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873</Words>
  <Application>Microsoft Office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SimSun</vt:lpstr>
      <vt:lpstr>Arial</vt:lpstr>
      <vt:lpstr>Calibri</vt:lpstr>
      <vt:lpstr>1_Orange Waves</vt:lpstr>
      <vt:lpstr>ΕΘΝΙΚΟ ΜΕΤΣΟΒΙΟ ΠΟΛΥΤΕΧΝΕΙΟ ΣΧΟΛΗ ΜΗΧΑΝΙΚΩΝ ΜΕΤΑΛΛΕΙΩΝ -  ΜΕΤΑΛΛΟΥΡΓΩΝ</vt:lpstr>
      <vt:lpstr>Εισαγωγή</vt:lpstr>
      <vt:lpstr>Καταστροφές</vt:lpstr>
      <vt:lpstr>PowerPoint Presentation</vt:lpstr>
      <vt:lpstr>PowerPoint Presentation</vt:lpstr>
      <vt:lpstr>PowerPoint Presentation</vt:lpstr>
      <vt:lpstr>PowerPoint Presentation</vt:lpstr>
      <vt:lpstr>Θα μπορούσαν να έχουν περιορίστει οι καταστροφές με κατάλληλη προετοιμασία;</vt:lpstr>
      <vt:lpstr>Τι μάθαμε από αυτή την κρίση;</vt:lpstr>
      <vt:lpstr>PowerPoint Presentation</vt:lpstr>
      <vt:lpstr>Βιβλιογραφία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 ΜΕΤΣΟΒΙΟ ΠΟΛΥΤΕΧΝΕΙΟ ΣΧΟΛΗ ΜΗΧΑΝΙΚΩΝ ΜΕΤΑΛΛΕΙΩΝ -  ΜΕΤΑΛΛΟΥΡΓΩΝ</dc:title>
  <dc:creator/>
  <cp:lastModifiedBy>Dkal</cp:lastModifiedBy>
  <cp:revision>30</cp:revision>
  <dcterms:created xsi:type="dcterms:W3CDTF">2022-01-03T13:58:00Z</dcterms:created>
  <dcterms:modified xsi:type="dcterms:W3CDTF">2022-05-27T11:54:57Z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1E1FD1FBD70842CF854C1D341F1B9DA7</vt:lpwstr>
  </property>
  <property fmtid="{D5CDD505-2E9C-101B-9397-08002B2CF9AE}" pid="3" name="KSOProductBuildVer">
    <vt:lpwstr>1033-11.2.0.10463</vt:lpwstr>
  </property>
</Properties>
</file>