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60" r:id="rId1"/>
  </p:sldMasterIdLst>
  <p:sldIdLst>
    <p:sldId id="256" r:id="rId2"/>
    <p:sldId id="258" r:id="rId3"/>
    <p:sldId id="269" r:id="rId4"/>
    <p:sldId id="271" r:id="rId5"/>
    <p:sldId id="272" r:id="rId6"/>
    <p:sldId id="275" r:id="rId7"/>
    <p:sldId id="276" r:id="rId8"/>
    <p:sldId id="280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ACD6F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125E5076-3810-47DD-B79F-674D7AD40C01}" styleName="深色样式 1 - 强调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1" autoAdjust="0"/>
    <p:restoredTop sz="94660"/>
  </p:normalViewPr>
  <p:slideViewPr>
    <p:cSldViewPr snapToGrid="0">
      <p:cViewPr varScale="1">
        <p:scale>
          <a:sx n="109" d="100"/>
          <a:sy n="109" d="100"/>
        </p:scale>
        <p:origin x="1572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5/27/2022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46679"/>
      </p:ext>
    </p:extLst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5/27/2022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6585266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5/27/2022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2334288"/>
      </p:ext>
    </p:extLst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5/27/2022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2861320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5/27/2022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7316069"/>
      </p:ext>
    </p:extLst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5/27/2022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3085102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5/27/2022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1943448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5/27/2022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7265388"/>
      </p:ext>
    </p:extLst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5/27/2022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0567119"/>
      </p:ext>
    </p:extLst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5/27/2022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078439"/>
      </p:ext>
    </p:extLst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5/27/2022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4590024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A1C593-65D0-4073-BCC9-577B9352EA97}" type="datetimeFigureOut">
              <a:rPr lang="en-US" smtClean="0"/>
              <a:t>5/27/2022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33187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Screenshot_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331684" y="0"/>
            <a:ext cx="13877706" cy="6928338"/>
          </a:xfrm>
          <a:prstGeom prst="rect">
            <a:avLst/>
          </a:prstGeom>
        </p:spPr>
      </p:pic>
      <p:sp>
        <p:nvSpPr>
          <p:cNvPr id="6" name="Text Box 5"/>
          <p:cNvSpPr txBox="1"/>
          <p:nvPr/>
        </p:nvSpPr>
        <p:spPr>
          <a:xfrm>
            <a:off x="1020185" y="3652898"/>
            <a:ext cx="29967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l-GR" altLang="en-US" sz="2400" dirty="0" smtClean="0">
                <a:solidFill>
                  <a:schemeClr val="bg1"/>
                </a:solidFill>
                <a:latin typeface="Calibri" panose="020F0502020204030204" charset="0"/>
                <a:cs typeface="Calibri" panose="020F0502020204030204" charset="0"/>
              </a:rPr>
              <a:t>Ελένη</a:t>
            </a:r>
            <a:r>
              <a:rPr lang="en-US" altLang="en-US" sz="2400" dirty="0" smtClean="0">
                <a:solidFill>
                  <a:schemeClr val="bg1"/>
                </a:solidFill>
                <a:latin typeface="Calibri" panose="020F0502020204030204" charset="0"/>
                <a:cs typeface="Calibri" panose="020F0502020204030204" charset="0"/>
              </a:rPr>
              <a:t> </a:t>
            </a:r>
            <a:r>
              <a:rPr lang="el-GR" altLang="en-US" sz="2400" dirty="0" smtClean="0">
                <a:solidFill>
                  <a:schemeClr val="bg1"/>
                </a:solidFill>
                <a:latin typeface="Calibri" panose="020F0502020204030204" charset="0"/>
                <a:cs typeface="Calibri" panose="020F0502020204030204" charset="0"/>
              </a:rPr>
              <a:t>Ιωάννου</a:t>
            </a:r>
            <a:endParaRPr lang="el-GR" altLang="en-US" sz="2400" dirty="0">
              <a:solidFill>
                <a:schemeClr val="bg1"/>
              </a:solidFill>
              <a:latin typeface="Calibri" panose="020F0502020204030204" charset="0"/>
              <a:cs typeface="Calibri" panose="020F0502020204030204" charset="0"/>
            </a:endParaRPr>
          </a:p>
        </p:txBody>
      </p:sp>
      <p:sp>
        <p:nvSpPr>
          <p:cNvPr id="7" name="Text Box 6"/>
          <p:cNvSpPr txBox="1"/>
          <p:nvPr/>
        </p:nvSpPr>
        <p:spPr>
          <a:xfrm>
            <a:off x="419171" y="6047890"/>
            <a:ext cx="57442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>
                <a:solidFill>
                  <a:schemeClr val="bg1"/>
                </a:solidFill>
                <a:latin typeface="Calibri" panose="020F0502020204030204" charset="0"/>
                <a:cs typeface="Calibri" panose="020F0502020204030204" charset="0"/>
              </a:rPr>
              <a:t>Εργασία στο μάθημα: Διαχείριση Φυσικών Καταστροφών</a:t>
            </a:r>
            <a:endParaRPr lang="el-GR" dirty="0">
              <a:solidFill>
                <a:schemeClr val="bg1"/>
              </a:solidFill>
              <a:latin typeface="Calibri" panose="020F0502020204030204" charset="0"/>
              <a:cs typeface="Calibri" panose="020F050202020403020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19171" y="2908529"/>
            <a:ext cx="3597781" cy="6001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fontAlgn="base">
              <a:spcBef>
                <a:spcPct val="20000"/>
              </a:spcBef>
              <a:spcAft>
                <a:spcPct val="0"/>
              </a:spcAft>
            </a:pPr>
            <a:r>
              <a:rPr lang="el-GR" altLang="en-US" sz="3300" dirty="0">
                <a:solidFill>
                  <a:srgbClr val="FFFFFF"/>
                </a:solidFill>
                <a:latin typeface="Calibri" panose="020F0502020204030204" charset="0"/>
                <a:cs typeface="Calibri" panose="020F0502020204030204" charset="0"/>
              </a:rPr>
              <a:t>Ο τυφώνας Κατρίνα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743831"/>
            <a:ext cx="9144000" cy="211416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Content Placeholder 5" descr="hurricane-katrina-aftermath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0" y="-30846"/>
            <a:ext cx="9144000" cy="4774677"/>
          </a:xfrm>
          <a:prstGeom prst="rect">
            <a:avLst/>
          </a:prstGeom>
        </p:spPr>
      </p:pic>
      <p:sp>
        <p:nvSpPr>
          <p:cNvPr id="5" name="Text Box 4"/>
          <p:cNvSpPr txBox="1"/>
          <p:nvPr/>
        </p:nvSpPr>
        <p:spPr>
          <a:xfrm>
            <a:off x="68367" y="4962224"/>
            <a:ext cx="9007268" cy="20159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lnSpc>
                <a:spcPct val="11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bg1"/>
                </a:solidFill>
                <a:latin typeface="Calibri" panose="020F0502020204030204" charset="0"/>
                <a:cs typeface="Calibri" panose="020F0502020204030204" charset="0"/>
              </a:rPr>
              <a:t>Ο </a:t>
            </a:r>
            <a:r>
              <a:rPr lang="en-US" sz="2000" dirty="0" err="1" smtClean="0">
                <a:solidFill>
                  <a:schemeClr val="bg1"/>
                </a:solidFill>
                <a:latin typeface="Calibri" panose="020F0502020204030204" charset="0"/>
                <a:cs typeface="Calibri" panose="020F0502020204030204" charset="0"/>
              </a:rPr>
              <a:t>τυφών</a:t>
            </a:r>
            <a:r>
              <a:rPr lang="en-US" sz="2000" dirty="0" smtClean="0">
                <a:solidFill>
                  <a:schemeClr val="bg1"/>
                </a:solidFill>
                <a:latin typeface="Calibri" panose="020F0502020204030204" charset="0"/>
                <a:cs typeface="Calibri" panose="020F0502020204030204" charset="0"/>
              </a:rPr>
              <a:t>ας Κατρίνα</a:t>
            </a:r>
            <a:r>
              <a:rPr lang="el-GR" sz="2000" dirty="0" smtClean="0">
                <a:solidFill>
                  <a:schemeClr val="bg1"/>
                </a:solidFill>
                <a:latin typeface="Calibri" panose="020F0502020204030204" charset="0"/>
                <a:cs typeface="Calibri" panose="020F0502020204030204" charset="0"/>
              </a:rPr>
              <a:t>,</a:t>
            </a:r>
            <a:r>
              <a:rPr lang="en-US" sz="2000" dirty="0" smtClean="0">
                <a:solidFill>
                  <a:schemeClr val="bg1"/>
                </a:solidFill>
                <a:latin typeface="Calibri" panose="020F0502020204030204" charset="0"/>
                <a:cs typeface="Calibri" panose="020F0502020204030204" charset="0"/>
              </a:rPr>
              <a:t> </a:t>
            </a:r>
            <a:r>
              <a:rPr lang="el-GR" sz="2000" dirty="0" smtClean="0">
                <a:solidFill>
                  <a:schemeClr val="bg1"/>
                </a:solidFill>
                <a:latin typeface="Calibri" panose="020F0502020204030204" charset="0"/>
                <a:cs typeface="Calibri" panose="020F0502020204030204" charset="0"/>
              </a:rPr>
              <a:t>χτύπησε την Νέα Ορλεάνη και τις γύρω περιοχές στις </a:t>
            </a:r>
            <a:r>
              <a:rPr lang="en-US" sz="2000" dirty="0" smtClean="0">
                <a:solidFill>
                  <a:schemeClr val="bg1"/>
                </a:solidFill>
                <a:latin typeface="Calibri" panose="020F0502020204030204" charset="0"/>
                <a:cs typeface="Calibri" panose="020F0502020204030204" charset="0"/>
              </a:rPr>
              <a:t>29/08/2005</a:t>
            </a:r>
            <a:endParaRPr lang="el-GR" sz="2000" dirty="0" smtClean="0">
              <a:solidFill>
                <a:schemeClr val="bg1"/>
              </a:solidFill>
              <a:latin typeface="Calibri" panose="020F0502020204030204" charset="0"/>
              <a:cs typeface="Calibri" panose="020F0502020204030204" charset="0"/>
            </a:endParaRPr>
          </a:p>
          <a:p>
            <a:pPr marL="285750" indent="-285750" algn="just">
              <a:lnSpc>
                <a:spcPct val="11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l-GR" sz="2000" dirty="0" smtClean="0">
                <a:solidFill>
                  <a:schemeClr val="bg1"/>
                </a:solidFill>
                <a:latin typeface="Calibri" panose="020F0502020204030204" charset="0"/>
                <a:cs typeface="Calibri" panose="020F0502020204030204" charset="0"/>
              </a:rPr>
              <a:t>5</a:t>
            </a:r>
            <a:r>
              <a:rPr lang="el-GR" sz="2000" baseline="30000" dirty="0" smtClean="0">
                <a:solidFill>
                  <a:schemeClr val="bg1"/>
                </a:solidFill>
                <a:latin typeface="Calibri" panose="020F0502020204030204" charset="0"/>
                <a:cs typeface="Calibri" panose="020F0502020204030204" charset="0"/>
              </a:rPr>
              <a:t>ος</a:t>
            </a:r>
            <a:r>
              <a:rPr lang="en-US" sz="2000" dirty="0" smtClean="0">
                <a:solidFill>
                  <a:schemeClr val="bg1"/>
                </a:solidFill>
                <a:latin typeface="Calibri" panose="020F0502020204030204" charset="0"/>
                <a:cs typeface="Calibri" panose="020F0502020204030204" charset="0"/>
              </a:rPr>
              <a:t> </a:t>
            </a:r>
            <a:r>
              <a:rPr lang="en-US" sz="2000" dirty="0">
                <a:solidFill>
                  <a:schemeClr val="bg1"/>
                </a:solidFill>
                <a:latin typeface="Calibri" panose="020F0502020204030204" charset="0"/>
                <a:cs typeface="Calibri" panose="020F0502020204030204" charset="0"/>
              </a:rPr>
              <a:t>πιο θανατηφόρος τυφώνας που έχει πλήξει ποτέ τις </a:t>
            </a:r>
            <a:r>
              <a:rPr lang="en-US" sz="2000" dirty="0" smtClean="0">
                <a:solidFill>
                  <a:schemeClr val="bg1"/>
                </a:solidFill>
                <a:latin typeface="Calibri" panose="020F0502020204030204" charset="0"/>
                <a:cs typeface="Calibri" panose="020F0502020204030204" charset="0"/>
              </a:rPr>
              <a:t>ΗΠΑ</a:t>
            </a:r>
            <a:endParaRPr lang="el-GR" sz="2000" dirty="0" smtClean="0">
              <a:solidFill>
                <a:schemeClr val="bg1"/>
              </a:solidFill>
              <a:latin typeface="Calibri" panose="020F0502020204030204" charset="0"/>
              <a:cs typeface="Calibri" panose="020F0502020204030204" charset="0"/>
            </a:endParaRPr>
          </a:p>
          <a:p>
            <a:pPr marL="285750" indent="-285750" algn="just">
              <a:lnSpc>
                <a:spcPct val="11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bg1"/>
                </a:solidFill>
                <a:latin typeface="Calibri" panose="020F0502020204030204" charset="0"/>
                <a:cs typeface="Calibri" panose="020F0502020204030204" charset="0"/>
              </a:rPr>
              <a:t>1.833 </a:t>
            </a:r>
            <a:r>
              <a:rPr lang="el-GR" sz="2000" dirty="0" smtClean="0">
                <a:solidFill>
                  <a:schemeClr val="bg1"/>
                </a:solidFill>
                <a:latin typeface="Calibri" panose="020F0502020204030204" charset="0"/>
                <a:cs typeface="Calibri" panose="020F0502020204030204" charset="0"/>
              </a:rPr>
              <a:t>νεκροί </a:t>
            </a:r>
          </a:p>
          <a:p>
            <a:pPr marL="285750" indent="-285750" algn="just">
              <a:lnSpc>
                <a:spcPct val="11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bg1"/>
                </a:solidFill>
                <a:latin typeface="Calibri" panose="020F0502020204030204" charset="0"/>
                <a:cs typeface="Calibri" panose="020F0502020204030204" charset="0"/>
              </a:rPr>
              <a:t>125 </a:t>
            </a:r>
            <a:r>
              <a:rPr lang="en-US" sz="2000" dirty="0" err="1" smtClean="0">
                <a:solidFill>
                  <a:schemeClr val="bg1"/>
                </a:solidFill>
                <a:latin typeface="Calibri" panose="020F0502020204030204" charset="0"/>
                <a:cs typeface="Calibri" panose="020F0502020204030204" charset="0"/>
              </a:rPr>
              <a:t>δισ</a:t>
            </a:r>
            <a:r>
              <a:rPr lang="el-GR" sz="2000" dirty="0" smtClean="0">
                <a:solidFill>
                  <a:schemeClr val="bg1"/>
                </a:solidFill>
                <a:latin typeface="Calibri" panose="020F0502020204030204" charset="0"/>
                <a:cs typeface="Calibri" panose="020F0502020204030204" charset="0"/>
              </a:rPr>
              <a:t>. </a:t>
            </a:r>
            <a:r>
              <a:rPr lang="en-US" sz="2000" dirty="0" smtClean="0">
                <a:solidFill>
                  <a:schemeClr val="bg1"/>
                </a:solidFill>
                <a:latin typeface="Calibri" panose="020F0502020204030204" charset="0"/>
                <a:cs typeface="Calibri" panose="020F0502020204030204" charset="0"/>
              </a:rPr>
              <a:t>US$ </a:t>
            </a:r>
            <a:r>
              <a:rPr lang="el-GR" sz="2000" dirty="0" smtClean="0">
                <a:solidFill>
                  <a:schemeClr val="bg1"/>
                </a:solidFill>
                <a:latin typeface="Calibri" panose="020F0502020204030204" charset="0"/>
                <a:cs typeface="Calibri" panose="020F0502020204030204" charset="0"/>
              </a:rPr>
              <a:t>κόστος καταστροφών – το υψηλότερο στην ιστορία των ΗΠΑ</a:t>
            </a:r>
            <a:endParaRPr lang="en-US" sz="2000" dirty="0">
              <a:solidFill>
                <a:schemeClr val="bg1"/>
              </a:solidFill>
              <a:latin typeface="Calibri" panose="020F0502020204030204" charset="0"/>
              <a:cs typeface="Calibri" panose="020F050202020403020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858000" cy="68580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6858000" y="0"/>
            <a:ext cx="2286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Box 2"/>
          <p:cNvSpPr txBox="1"/>
          <p:nvPr/>
        </p:nvSpPr>
        <p:spPr>
          <a:xfrm>
            <a:off x="5110385" y="5810161"/>
            <a:ext cx="3849435" cy="90794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2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l-GR" sz="2000" dirty="0" smtClean="0">
                <a:latin typeface="Calibri" panose="020F0502020204030204" charset="0"/>
                <a:cs typeface="Calibri" panose="020F0502020204030204" charset="0"/>
              </a:rPr>
              <a:t>Καταστράφηκαν </a:t>
            </a:r>
            <a:r>
              <a:rPr lang="en-US" sz="2000" dirty="0" smtClean="0">
                <a:latin typeface="Calibri" panose="020F0502020204030204" charset="0"/>
                <a:cs typeface="Calibri" panose="020F0502020204030204" charset="0"/>
              </a:rPr>
              <a:t>53 </a:t>
            </a:r>
            <a:r>
              <a:rPr lang="el-GR" sz="2000" dirty="0" smtClean="0">
                <a:latin typeface="Calibri" panose="020F0502020204030204" charset="0"/>
                <a:cs typeface="Calibri" panose="020F0502020204030204" charset="0"/>
              </a:rPr>
              <a:t>φράγματα </a:t>
            </a:r>
          </a:p>
          <a:p>
            <a:pPr marL="285750" indent="-285750">
              <a:lnSpc>
                <a:spcPct val="12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l-GR" sz="2000" dirty="0" smtClean="0">
                <a:latin typeface="Calibri" panose="020F0502020204030204" charset="0"/>
                <a:cs typeface="Calibri" panose="020F0502020204030204" charset="0"/>
              </a:rPr>
              <a:t>Τ</a:t>
            </a:r>
            <a:r>
              <a:rPr lang="en-US" sz="2000" dirty="0" smtClean="0">
                <a:latin typeface="Calibri" panose="020F0502020204030204" charset="0"/>
                <a:cs typeface="Calibri" panose="020F0502020204030204" charset="0"/>
              </a:rPr>
              <a:t>ο </a:t>
            </a:r>
            <a:r>
              <a:rPr lang="en-US" sz="2000" dirty="0">
                <a:latin typeface="Calibri" panose="020F0502020204030204" charset="0"/>
                <a:cs typeface="Calibri" panose="020F0502020204030204" charset="0"/>
              </a:rPr>
              <a:t>80% </a:t>
            </a:r>
            <a:r>
              <a:rPr lang="el-GR" sz="2000" dirty="0" smtClean="0">
                <a:latin typeface="Calibri" panose="020F0502020204030204" charset="0"/>
                <a:cs typeface="Calibri" panose="020F0502020204030204" charset="0"/>
              </a:rPr>
              <a:t>της</a:t>
            </a:r>
            <a:r>
              <a:rPr lang="en-US" sz="2000" dirty="0" smtClean="0">
                <a:latin typeface="Calibri" panose="020F0502020204030204" charset="0"/>
                <a:cs typeface="Calibri" panose="020F0502020204030204" charset="0"/>
              </a:rPr>
              <a:t> </a:t>
            </a:r>
            <a:r>
              <a:rPr lang="el-GR" sz="2000" dirty="0" smtClean="0">
                <a:latin typeface="Calibri" panose="020F0502020204030204" charset="0"/>
                <a:cs typeface="Calibri" panose="020F0502020204030204" charset="0"/>
              </a:rPr>
              <a:t>πόλης πλημμύρισε </a:t>
            </a:r>
            <a:r>
              <a:rPr lang="en-US" sz="2000" dirty="0" smtClean="0">
                <a:latin typeface="Calibri" panose="020F0502020204030204" charset="0"/>
                <a:cs typeface="Calibri" panose="020F0502020204030204" charset="0"/>
              </a:rPr>
              <a:t> </a:t>
            </a:r>
            <a:endParaRPr lang="el-GR" sz="2000" dirty="0" smtClean="0">
              <a:latin typeface="Calibri" panose="020F0502020204030204" charset="0"/>
              <a:cs typeface="Calibri" panose="020F050202020403020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587883" cy="6858000"/>
          </a:xfrm>
          <a:prstGeom prst="rect">
            <a:avLst/>
          </a:prstGeom>
        </p:spPr>
      </p:pic>
      <p:sp>
        <p:nvSpPr>
          <p:cNvPr id="5" name="Text Box 4"/>
          <p:cNvSpPr txBox="1"/>
          <p:nvPr/>
        </p:nvSpPr>
        <p:spPr>
          <a:xfrm>
            <a:off x="128186" y="5782847"/>
            <a:ext cx="6546079" cy="92333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dirty="0">
                <a:latin typeface="Calibri" panose="020F0502020204030204" charset="0"/>
                <a:cs typeface="Calibri" panose="020F0502020204030204" charset="0"/>
              </a:rPr>
              <a:t>230.000 </a:t>
            </a:r>
            <a:r>
              <a:rPr lang="en-US" dirty="0" smtClean="0">
                <a:latin typeface="Calibri" panose="020F0502020204030204" charset="0"/>
                <a:cs typeface="Calibri" panose="020F0502020204030204" charset="0"/>
              </a:rPr>
              <a:t>km</a:t>
            </a:r>
            <a:r>
              <a:rPr lang="en-US" baseline="30000" dirty="0" smtClean="0">
                <a:latin typeface="Calibri" panose="020F0502020204030204" charset="0"/>
                <a:cs typeface="Calibri" panose="020F0502020204030204" charset="0"/>
              </a:rPr>
              <a:t>2 </a:t>
            </a:r>
            <a:r>
              <a:rPr lang="en-US" dirty="0" err="1" smtClean="0">
                <a:latin typeface="Calibri" panose="020F0502020204030204" charset="0"/>
                <a:cs typeface="Calibri" panose="020F0502020204030204" charset="0"/>
              </a:rPr>
              <a:t>έκτ</a:t>
            </a:r>
            <a:r>
              <a:rPr lang="en-US" dirty="0" smtClean="0">
                <a:latin typeface="Calibri" panose="020F0502020204030204" charset="0"/>
                <a:cs typeface="Calibri" panose="020F0502020204030204" charset="0"/>
              </a:rPr>
              <a:t>αση καταστροφών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dirty="0" smtClean="0">
                <a:latin typeface="Calibri" panose="020F0502020204030204" charset="0"/>
                <a:cs typeface="Calibri" panose="020F0502020204030204" charset="0"/>
              </a:rPr>
              <a:t>3 </a:t>
            </a:r>
            <a:r>
              <a:rPr lang="en-US" dirty="0" err="1" smtClean="0">
                <a:latin typeface="Calibri" panose="020F0502020204030204" charset="0"/>
                <a:cs typeface="Calibri" panose="020F0502020204030204" charset="0"/>
              </a:rPr>
              <a:t>εκ</a:t>
            </a:r>
            <a:r>
              <a:rPr lang="el-GR" dirty="0" smtClean="0">
                <a:latin typeface="Calibri" panose="020F0502020204030204" charset="0"/>
                <a:cs typeface="Calibri" panose="020F0502020204030204" charset="0"/>
              </a:rPr>
              <a:t>.</a:t>
            </a:r>
            <a:r>
              <a:rPr lang="en-US" dirty="0" smtClean="0">
                <a:latin typeface="Calibri" panose="020F0502020204030204" charset="0"/>
                <a:cs typeface="Calibri" panose="020F0502020204030204" charset="0"/>
              </a:rPr>
              <a:t> </a:t>
            </a:r>
            <a:r>
              <a:rPr lang="el-GR" dirty="0" smtClean="0">
                <a:latin typeface="Calibri" panose="020F0502020204030204" charset="0"/>
                <a:cs typeface="Calibri" panose="020F0502020204030204" charset="0"/>
              </a:rPr>
              <a:t>άνθρωποι</a:t>
            </a:r>
            <a:r>
              <a:rPr lang="en-US" dirty="0" smtClean="0">
                <a:latin typeface="Calibri" panose="020F0502020204030204" charset="0"/>
                <a:cs typeface="Calibri" panose="020F0502020204030204" charset="0"/>
              </a:rPr>
              <a:t> χωρίς </a:t>
            </a:r>
            <a:r>
              <a:rPr lang="en-US" dirty="0">
                <a:latin typeface="Calibri" panose="020F0502020204030204" charset="0"/>
                <a:cs typeface="Calibri" panose="020F0502020204030204" charset="0"/>
              </a:rPr>
              <a:t>ηλεκτρικό </a:t>
            </a:r>
            <a:r>
              <a:rPr lang="en-US" dirty="0" smtClean="0">
                <a:latin typeface="Calibri" panose="020F0502020204030204" charset="0"/>
                <a:cs typeface="Calibri" panose="020F0502020204030204" charset="0"/>
              </a:rPr>
              <a:t>ρεύμα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l-GR" dirty="0" smtClean="0">
                <a:latin typeface="Calibri" panose="020F0502020204030204" charset="0"/>
                <a:cs typeface="Calibri" panose="020F0502020204030204" charset="0"/>
              </a:rPr>
              <a:t>Ακόμα</a:t>
            </a:r>
            <a:r>
              <a:rPr lang="en-US" dirty="0" smtClean="0">
                <a:latin typeface="Calibri" panose="020F0502020204030204" charset="0"/>
                <a:cs typeface="Calibri" panose="020F0502020204030204" charset="0"/>
              </a:rPr>
              <a:t> </a:t>
            </a:r>
            <a:r>
              <a:rPr lang="en-US" dirty="0">
                <a:latin typeface="Calibri" panose="020F0502020204030204" charset="0"/>
                <a:cs typeface="Calibri" panose="020F0502020204030204" charset="0"/>
              </a:rPr>
              <a:t>και μέχρι το </a:t>
            </a:r>
            <a:r>
              <a:rPr lang="en-US" dirty="0" smtClean="0">
                <a:latin typeface="Calibri" panose="020F0502020204030204" charset="0"/>
                <a:cs typeface="Calibri" panose="020F0502020204030204" charset="0"/>
              </a:rPr>
              <a:t>2010</a:t>
            </a:r>
            <a:r>
              <a:rPr lang="el-GR" dirty="0">
                <a:latin typeface="Calibri" panose="020F0502020204030204" charset="0"/>
                <a:cs typeface="Calibri" panose="020F0502020204030204" charset="0"/>
              </a:rPr>
              <a:t> </a:t>
            </a:r>
            <a:r>
              <a:rPr lang="el-GR" dirty="0" smtClean="0">
                <a:latin typeface="Calibri" panose="020F0502020204030204" charset="0"/>
                <a:cs typeface="Calibri" panose="020F0502020204030204" charset="0"/>
              </a:rPr>
              <a:t>δεν είχαν αποκατασταθεί όλες οι ζημιές</a:t>
            </a:r>
            <a:endParaRPr lang="en-US" dirty="0">
              <a:latin typeface="Calibri" panose="020F0502020204030204" charset="0"/>
              <a:cs typeface="Calibri" panose="020F050202020403020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4" descr="new_orleans_bellaire_levee_aug31_2005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-715" y="0"/>
            <a:ext cx="9144715" cy="3810007"/>
          </a:xfrm>
          <a:prstGeom prst="rect">
            <a:avLst/>
          </a:prstGeom>
        </p:spPr>
      </p:pic>
      <p:sp>
        <p:nvSpPr>
          <p:cNvPr id="5" name="Text Box 4"/>
          <p:cNvSpPr txBox="1"/>
          <p:nvPr/>
        </p:nvSpPr>
        <p:spPr>
          <a:xfrm>
            <a:off x="190207" y="3810007"/>
            <a:ext cx="79881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altLang="en-US" sz="2400" dirty="0" err="1">
                <a:latin typeface="Calibri" panose="020F0502020204030204" charset="0"/>
                <a:cs typeface="Calibri" panose="020F0502020204030204" charset="0"/>
              </a:rPr>
              <a:t>Ποιές</a:t>
            </a:r>
            <a:r>
              <a:rPr lang="el-GR" altLang="en-US" sz="2400" dirty="0">
                <a:latin typeface="Calibri" panose="020F0502020204030204" charset="0"/>
                <a:cs typeface="Calibri" panose="020F0502020204030204" charset="0"/>
              </a:rPr>
              <a:t> είναι οι βασικές αιτίες </a:t>
            </a:r>
            <a:r>
              <a:rPr lang="el-GR" altLang="en-US" sz="2400" dirty="0" smtClean="0">
                <a:latin typeface="Calibri" panose="020F0502020204030204" charset="0"/>
                <a:cs typeface="Calibri" panose="020F0502020204030204" charset="0"/>
              </a:rPr>
              <a:t>καταστροφής;</a:t>
            </a:r>
            <a:endParaRPr lang="el-GR" altLang="en-US" sz="2400" dirty="0">
              <a:latin typeface="Calibri" panose="020F0502020204030204" charset="0"/>
              <a:cs typeface="Calibri" panose="020F0502020204030204" charset="0"/>
            </a:endParaRPr>
          </a:p>
        </p:txBody>
      </p:sp>
      <p:sp>
        <p:nvSpPr>
          <p:cNvPr id="6" name="Text Box 5"/>
          <p:cNvSpPr txBox="1"/>
          <p:nvPr/>
        </p:nvSpPr>
        <p:spPr>
          <a:xfrm>
            <a:off x="190207" y="4329166"/>
            <a:ext cx="8543925" cy="2218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lnSpc>
                <a:spcPct val="12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l-GR" dirty="0" smtClean="0">
                <a:latin typeface="Calibri" panose="020F0502020204030204" charset="0"/>
                <a:cs typeface="Calibri" panose="020F0502020204030204" charset="0"/>
              </a:rPr>
              <a:t>Κ</a:t>
            </a:r>
            <a:r>
              <a:rPr lang="en-US" dirty="0" smtClean="0">
                <a:latin typeface="Calibri" panose="020F0502020204030204" charset="0"/>
                <a:cs typeface="Calibri" panose="020F0502020204030204" charset="0"/>
              </a:rPr>
              <a:t>ατα</a:t>
            </a:r>
            <a:r>
              <a:rPr lang="en-US" dirty="0" err="1" smtClean="0">
                <a:latin typeface="Calibri" panose="020F0502020204030204" charset="0"/>
                <a:cs typeface="Calibri" panose="020F0502020204030204" charset="0"/>
              </a:rPr>
              <a:t>σκευ</a:t>
            </a:r>
            <a:r>
              <a:rPr lang="en-US" dirty="0" smtClean="0">
                <a:latin typeface="Calibri" panose="020F0502020204030204" charset="0"/>
                <a:cs typeface="Calibri" panose="020F0502020204030204" charset="0"/>
              </a:rPr>
              <a:t>αστικά </a:t>
            </a:r>
            <a:r>
              <a:rPr lang="en-US" dirty="0">
                <a:latin typeface="Calibri" panose="020F0502020204030204" charset="0"/>
                <a:cs typeface="Calibri" panose="020F0502020204030204" charset="0"/>
              </a:rPr>
              <a:t>και σχεδιαστικά λάθη που έγιναν στο σύστημα προστασίας από τυφώνες και πλημμύρες</a:t>
            </a:r>
            <a:r>
              <a:rPr lang="en-US" dirty="0" smtClean="0">
                <a:latin typeface="Calibri" panose="020F0502020204030204" charset="0"/>
                <a:cs typeface="Calibri" panose="020F0502020204030204" charset="0"/>
              </a:rPr>
              <a:t>.</a:t>
            </a:r>
            <a:endParaRPr lang="en-US" dirty="0">
              <a:latin typeface="Calibri" panose="020F0502020204030204" charset="0"/>
              <a:cs typeface="Calibri" panose="020F0502020204030204" charset="0"/>
            </a:endParaRPr>
          </a:p>
          <a:p>
            <a:pPr marL="285750" indent="-285750">
              <a:lnSpc>
                <a:spcPct val="12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 smtClean="0">
                <a:latin typeface="Calibri" panose="020F0502020204030204" charset="0"/>
                <a:cs typeface="Calibri" panose="020F0502020204030204" charset="0"/>
              </a:rPr>
              <a:t>Η κατα</a:t>
            </a:r>
            <a:r>
              <a:rPr lang="en-US" dirty="0" err="1" smtClean="0">
                <a:latin typeface="Calibri" panose="020F0502020204030204" charset="0"/>
                <a:cs typeface="Calibri" panose="020F0502020204030204" charset="0"/>
              </a:rPr>
              <a:t>στροφική</a:t>
            </a:r>
            <a:r>
              <a:rPr lang="en-US" dirty="0" smtClean="0">
                <a:latin typeface="Calibri" panose="020F0502020204030204" charset="0"/>
                <a:cs typeface="Calibri" panose="020F0502020204030204" charset="0"/>
              </a:rPr>
              <a:t> π</a:t>
            </a:r>
            <a:r>
              <a:rPr lang="en-US" dirty="0" err="1" smtClean="0">
                <a:latin typeface="Calibri" panose="020F0502020204030204" charset="0"/>
                <a:cs typeface="Calibri" panose="020F0502020204030204" charset="0"/>
              </a:rPr>
              <a:t>ροκλήθηκε</a:t>
            </a:r>
            <a:r>
              <a:rPr lang="en-US" dirty="0" smtClean="0">
                <a:latin typeface="Calibri" panose="020F0502020204030204" charset="0"/>
                <a:cs typeface="Calibri" panose="020F0502020204030204" charset="0"/>
              </a:rPr>
              <a:t> </a:t>
            </a:r>
            <a:r>
              <a:rPr lang="en-US" dirty="0">
                <a:latin typeface="Calibri" panose="020F0502020204030204" charset="0"/>
                <a:cs typeface="Calibri" panose="020F0502020204030204" charset="0"/>
              </a:rPr>
              <a:t>από τις ρήξεις σε περίπου 50 τοποθεσίες του συστήματος προστασίας της πόλης. </a:t>
            </a:r>
            <a:endParaRPr lang="el-GR" dirty="0" smtClean="0">
              <a:latin typeface="Calibri" panose="020F0502020204030204" charset="0"/>
              <a:cs typeface="Calibri" panose="020F0502020204030204" charset="0"/>
            </a:endParaRPr>
          </a:p>
          <a:p>
            <a:pPr marL="285750" indent="-285750">
              <a:lnSpc>
                <a:spcPct val="12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 smtClean="0">
                <a:latin typeface="Calibri" panose="020F0502020204030204" charset="0"/>
                <a:cs typeface="Calibri" panose="020F0502020204030204" charset="0"/>
              </a:rPr>
              <a:t>Από </a:t>
            </a:r>
            <a:r>
              <a:rPr lang="en-US" dirty="0">
                <a:latin typeface="Calibri" panose="020F0502020204030204" charset="0"/>
                <a:cs typeface="Calibri" panose="020F0502020204030204" charset="0"/>
              </a:rPr>
              <a:t>τα 563 π</a:t>
            </a:r>
            <a:r>
              <a:rPr lang="en-US" dirty="0" err="1">
                <a:latin typeface="Calibri" panose="020F0502020204030204" charset="0"/>
                <a:cs typeface="Calibri" panose="020F0502020204030204" charset="0"/>
              </a:rPr>
              <a:t>ερί</a:t>
            </a:r>
            <a:r>
              <a:rPr lang="en-US" dirty="0">
                <a:latin typeface="Calibri" panose="020F0502020204030204" charset="0"/>
                <a:cs typeface="Calibri" panose="020F0502020204030204" charset="0"/>
              </a:rPr>
              <a:t>που </a:t>
            </a:r>
            <a:r>
              <a:rPr lang="el-GR" dirty="0" smtClean="0">
                <a:latin typeface="Calibri" panose="020F0502020204030204" charset="0"/>
                <a:cs typeface="Calibri" panose="020F0502020204030204" charset="0"/>
              </a:rPr>
              <a:t>χιλιόμετρα</a:t>
            </a:r>
            <a:r>
              <a:rPr lang="en-US" dirty="0" smtClean="0">
                <a:latin typeface="Calibri" panose="020F0502020204030204" charset="0"/>
                <a:cs typeface="Calibri" panose="020F0502020204030204" charset="0"/>
              </a:rPr>
              <a:t> ανα</a:t>
            </a:r>
            <a:r>
              <a:rPr lang="en-US" dirty="0" err="1" smtClean="0">
                <a:latin typeface="Calibri" panose="020F0502020204030204" charset="0"/>
                <a:cs typeface="Calibri" panose="020F0502020204030204" charset="0"/>
              </a:rPr>
              <a:t>χωμάτων</a:t>
            </a:r>
            <a:r>
              <a:rPr lang="en-US" dirty="0" smtClean="0">
                <a:latin typeface="Calibri" panose="020F0502020204030204" charset="0"/>
                <a:cs typeface="Calibri" panose="020F0502020204030204" charset="0"/>
              </a:rPr>
              <a:t> </a:t>
            </a:r>
            <a:r>
              <a:rPr lang="en-US" dirty="0">
                <a:latin typeface="Calibri" panose="020F0502020204030204" charset="0"/>
                <a:cs typeface="Calibri" panose="020F0502020204030204" charset="0"/>
              </a:rPr>
              <a:t>και φραγμάτων που είχαν κατασκευαστεί στην πόλη τα 271 </a:t>
            </a:r>
            <a:r>
              <a:rPr lang="el-GR" dirty="0" smtClean="0">
                <a:latin typeface="Calibri" panose="020F0502020204030204" charset="0"/>
                <a:cs typeface="Calibri" panose="020F0502020204030204" charset="0"/>
              </a:rPr>
              <a:t>χιλιόμετρα</a:t>
            </a:r>
            <a:r>
              <a:rPr lang="en-US" dirty="0" smtClean="0">
                <a:latin typeface="Calibri" panose="020F0502020204030204" charset="0"/>
                <a:cs typeface="Calibri" panose="020F0502020204030204" charset="0"/>
              </a:rPr>
              <a:t> </a:t>
            </a:r>
            <a:r>
              <a:rPr lang="en-US" dirty="0">
                <a:latin typeface="Calibri" panose="020F0502020204030204" charset="0"/>
                <a:cs typeface="Calibri" panose="020F0502020204030204" charset="0"/>
              </a:rPr>
              <a:t>υπέστησαν σοβαρές </a:t>
            </a:r>
            <a:r>
              <a:rPr lang="en-US" dirty="0" smtClean="0">
                <a:latin typeface="Calibri" panose="020F0502020204030204" charset="0"/>
                <a:cs typeface="Calibri" panose="020F0502020204030204" charset="0"/>
              </a:rPr>
              <a:t>ζημιές.</a:t>
            </a:r>
            <a:endParaRPr lang="en-US" dirty="0">
              <a:latin typeface="Calibri" panose="020F0502020204030204" charset="0"/>
              <a:cs typeface="Calibri" panose="020F0502020204030204" charset="0"/>
            </a:endParaRPr>
          </a:p>
        </p:txBody>
      </p:sp>
      <p:sp>
        <p:nvSpPr>
          <p:cNvPr id="2" name="Oval 1"/>
          <p:cNvSpPr/>
          <p:nvPr/>
        </p:nvSpPr>
        <p:spPr>
          <a:xfrm>
            <a:off x="931492" y="2008262"/>
            <a:ext cx="632389" cy="635037"/>
          </a:xfrm>
          <a:prstGeom prst="ellipse">
            <a:avLst/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71" b="24721"/>
          <a:stretch/>
        </p:blipFill>
        <p:spPr>
          <a:xfrm>
            <a:off x="0" y="8547"/>
            <a:ext cx="9144000" cy="428749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8116" y="4235782"/>
            <a:ext cx="8135597" cy="743484"/>
          </a:xfrm>
        </p:spPr>
        <p:txBody>
          <a:bodyPr>
            <a:normAutofit fontScale="90000"/>
          </a:bodyPr>
          <a:lstStyle/>
          <a:p>
            <a:r>
              <a:rPr lang="el-GR" sz="2400" b="1" dirty="0">
                <a:cs typeface="Calibri" panose="020F0502020204030204" charset="0"/>
              </a:rPr>
              <a:t>Θα μπορούσαν να έχουν </a:t>
            </a:r>
            <a:r>
              <a:rPr lang="el-GR" sz="2400" b="1" dirty="0" smtClean="0">
                <a:cs typeface="Calibri" panose="020F0502020204030204" charset="0"/>
              </a:rPr>
              <a:t>περιοριστεί </a:t>
            </a:r>
            <a:r>
              <a:rPr lang="el-GR" sz="2400" b="1" dirty="0">
                <a:cs typeface="Calibri" panose="020F0502020204030204" charset="0"/>
              </a:rPr>
              <a:t>οι καταστροφές με κατάλληλη προετοιμασία</a:t>
            </a:r>
            <a:r>
              <a:rPr lang="el-GR" sz="2400" b="1" dirty="0" smtClean="0">
                <a:cs typeface="Calibri" panose="020F0502020204030204" charset="0"/>
              </a:rPr>
              <a:t>; - Ποια ήταν τα λάθη;</a:t>
            </a:r>
            <a:endParaRPr lang="el-GR" sz="2400" b="1" dirty="0">
              <a:cs typeface="Calibri" panose="020F0502020204030204" charset="0"/>
            </a:endParaRPr>
          </a:p>
        </p:txBody>
      </p:sp>
      <p:sp>
        <p:nvSpPr>
          <p:cNvPr id="3" name="Text Box 2"/>
          <p:cNvSpPr txBox="1"/>
          <p:nvPr/>
        </p:nvSpPr>
        <p:spPr>
          <a:xfrm>
            <a:off x="168116" y="4979266"/>
            <a:ext cx="8807768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14313" indent="-214313">
              <a:buFont typeface="Arial" panose="020B0604020202020204" pitchFamily="34" charset="0"/>
              <a:buChar char="•"/>
            </a:pPr>
            <a:r>
              <a:rPr lang="el-GR" sz="2000" dirty="0" smtClean="0">
                <a:latin typeface="Calibri" panose="020F0502020204030204" charset="0"/>
                <a:cs typeface="Calibri" panose="020F0502020204030204" charset="0"/>
              </a:rPr>
              <a:t>Τ</a:t>
            </a:r>
            <a:r>
              <a:rPr lang="en-US" sz="2000" dirty="0" err="1" smtClean="0">
                <a:latin typeface="Calibri" panose="020F0502020204030204" charset="0"/>
                <a:cs typeface="Calibri" panose="020F0502020204030204" charset="0"/>
              </a:rPr>
              <a:t>μημ</a:t>
            </a:r>
            <a:r>
              <a:rPr lang="en-US" sz="2000" dirty="0" smtClean="0">
                <a:latin typeface="Calibri" panose="020F0502020204030204" charset="0"/>
                <a:cs typeface="Calibri" panose="020F0502020204030204" charset="0"/>
              </a:rPr>
              <a:t>ατικ</a:t>
            </a:r>
            <a:r>
              <a:rPr lang="el-GR" sz="2000" dirty="0" err="1" smtClean="0">
                <a:latin typeface="Calibri" panose="020F0502020204030204" charset="0"/>
                <a:cs typeface="Calibri" panose="020F0502020204030204" charset="0"/>
              </a:rPr>
              <a:t>ός</a:t>
            </a:r>
            <a:r>
              <a:rPr lang="el-GR" sz="2000" dirty="0" smtClean="0">
                <a:latin typeface="Calibri" panose="020F0502020204030204" charset="0"/>
                <a:cs typeface="Calibri" panose="020F0502020204030204" charset="0"/>
              </a:rPr>
              <a:t> και όχι </a:t>
            </a:r>
            <a:r>
              <a:rPr lang="el-GR" sz="2000" dirty="0" smtClean="0">
                <a:latin typeface="Calibri" panose="020F0502020204030204" charset="0"/>
                <a:cs typeface="Calibri" panose="020F0502020204030204" charset="0"/>
              </a:rPr>
              <a:t>ολοκληρωμένος </a:t>
            </a:r>
            <a:r>
              <a:rPr lang="el-GR" sz="2000" dirty="0" smtClean="0">
                <a:latin typeface="Calibri" panose="020F0502020204030204" charset="0"/>
                <a:cs typeface="Calibri" panose="020F0502020204030204" charset="0"/>
              </a:rPr>
              <a:t>σχεδιασμός του συστήματος προστασίας</a:t>
            </a:r>
            <a:endParaRPr lang="en-US" sz="2000" dirty="0">
              <a:latin typeface="Calibri" panose="020F0502020204030204" charset="0"/>
              <a:cs typeface="Calibri" panose="020F0502020204030204" charset="0"/>
            </a:endParaRP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Calibri" panose="020F0502020204030204" charset="0"/>
                <a:cs typeface="Calibri" panose="020F0502020204030204" charset="0"/>
              </a:rPr>
              <a:t>Απ</a:t>
            </a:r>
            <a:r>
              <a:rPr lang="en-US" sz="2000" dirty="0" err="1" smtClean="0">
                <a:latin typeface="Calibri" panose="020F0502020204030204" charset="0"/>
                <a:cs typeface="Calibri" panose="020F0502020204030204" charset="0"/>
              </a:rPr>
              <a:t>ουσί</a:t>
            </a:r>
            <a:r>
              <a:rPr lang="en-US" sz="2000" dirty="0" smtClean="0">
                <a:latin typeface="Calibri" panose="020F0502020204030204" charset="0"/>
                <a:cs typeface="Calibri" panose="020F0502020204030204" charset="0"/>
              </a:rPr>
              <a:t>α </a:t>
            </a:r>
            <a:r>
              <a:rPr lang="en-US" sz="2000" dirty="0" smtClean="0">
                <a:latin typeface="Calibri" panose="020F0502020204030204" charset="0"/>
                <a:cs typeface="Calibri" panose="020F0502020204030204" charset="0"/>
              </a:rPr>
              <a:t>υπε</a:t>
            </a:r>
            <a:r>
              <a:rPr lang="el-GR" sz="2000" dirty="0" smtClean="0">
                <a:latin typeface="Calibri" panose="020F0502020204030204" charset="0"/>
                <a:cs typeface="Calibri" panose="020F0502020204030204" charset="0"/>
              </a:rPr>
              <a:t>υ</a:t>
            </a:r>
            <a:r>
              <a:rPr lang="en-US" sz="2000" dirty="0" smtClean="0">
                <a:latin typeface="Calibri" panose="020F0502020204030204" charset="0"/>
                <a:cs typeface="Calibri" panose="020F0502020204030204" charset="0"/>
              </a:rPr>
              <a:t>θ</a:t>
            </a:r>
            <a:r>
              <a:rPr lang="el-GR" sz="2000" dirty="0" smtClean="0">
                <a:latin typeface="Calibri" panose="020F0502020204030204" charset="0"/>
                <a:cs typeface="Calibri" panose="020F0502020204030204" charset="0"/>
              </a:rPr>
              <a:t>ύ</a:t>
            </a:r>
            <a:r>
              <a:rPr lang="en-US" sz="2000" dirty="0" err="1" smtClean="0">
                <a:latin typeface="Calibri" panose="020F0502020204030204" charset="0"/>
                <a:cs typeface="Calibri" panose="020F0502020204030204" charset="0"/>
              </a:rPr>
              <a:t>νου</a:t>
            </a:r>
            <a:r>
              <a:rPr lang="el-GR" sz="2000" dirty="0" smtClean="0">
                <a:latin typeface="Calibri" panose="020F0502020204030204" charset="0"/>
                <a:cs typeface="Calibri" panose="020F0502020204030204" charset="0"/>
              </a:rPr>
              <a:t>– </a:t>
            </a:r>
            <a:r>
              <a:rPr lang="el-GR" sz="2000" dirty="0" smtClean="0">
                <a:latin typeface="Calibri" panose="020F0502020204030204" charset="0"/>
                <a:cs typeface="Calibri" panose="020F0502020204030204" charset="0"/>
              </a:rPr>
              <a:t>κεντρικού ελέγχου </a:t>
            </a:r>
            <a:endParaRPr lang="en-US" sz="2000" dirty="0">
              <a:latin typeface="Calibri" panose="020F0502020204030204" charset="0"/>
              <a:cs typeface="Calibri" panose="020F0502020204030204" charset="0"/>
            </a:endParaRP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sz="2000" dirty="0">
                <a:latin typeface="Calibri" panose="020F0502020204030204" charset="0"/>
                <a:cs typeface="Calibri" panose="020F0502020204030204" charset="0"/>
              </a:rPr>
              <a:t>Απ</a:t>
            </a:r>
            <a:r>
              <a:rPr lang="en-US" sz="2000" dirty="0" err="1">
                <a:latin typeface="Calibri" panose="020F0502020204030204" charset="0"/>
                <a:cs typeface="Calibri" panose="020F0502020204030204" charset="0"/>
              </a:rPr>
              <a:t>ουσί</a:t>
            </a:r>
            <a:r>
              <a:rPr lang="en-US" sz="2000" dirty="0">
                <a:latin typeface="Calibri" panose="020F0502020204030204" charset="0"/>
                <a:cs typeface="Calibri" panose="020F0502020204030204" charset="0"/>
              </a:rPr>
              <a:t>α εξωτερικού </a:t>
            </a:r>
            <a:r>
              <a:rPr lang="en-US" sz="2000" dirty="0" smtClean="0">
                <a:latin typeface="Calibri" panose="020F0502020204030204" charset="0"/>
                <a:cs typeface="Calibri" panose="020F0502020204030204" charset="0"/>
              </a:rPr>
              <a:t>ελέγχου</a:t>
            </a:r>
            <a:r>
              <a:rPr lang="el-GR" sz="2000" dirty="0" smtClean="0">
                <a:latin typeface="Calibri" panose="020F0502020204030204" charset="0"/>
                <a:cs typeface="Calibri" panose="020F0502020204030204" charset="0"/>
              </a:rPr>
              <a:t> τους συστήματος προστασίας</a:t>
            </a:r>
            <a:endParaRPr lang="en-US" sz="2000" dirty="0">
              <a:latin typeface="Calibri" panose="020F0502020204030204" charset="0"/>
              <a:cs typeface="Calibri" panose="020F0502020204030204" charset="0"/>
            </a:endParaRP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sz="2000" dirty="0" err="1">
                <a:latin typeface="Calibri" panose="020F0502020204030204" charset="0"/>
                <a:cs typeface="Calibri" panose="020F0502020204030204" charset="0"/>
              </a:rPr>
              <a:t>Ελλι</a:t>
            </a:r>
            <a:r>
              <a:rPr lang="en-US" sz="2000" dirty="0">
                <a:latin typeface="Calibri" panose="020F0502020204030204" charset="0"/>
                <a:cs typeface="Calibri" panose="020F0502020204030204" charset="0"/>
              </a:rPr>
              <a:t>πής χρηματοδότηση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l-GR" altLang="en-US" sz="2000" dirty="0" smtClean="0">
                <a:latin typeface="Calibri" panose="020F0502020204030204" charset="0"/>
                <a:cs typeface="Calibri" panose="020F0502020204030204" charset="0"/>
              </a:rPr>
              <a:t>Ελλιπής σχεδιασμός του συστήματος απόκρισης (</a:t>
            </a:r>
            <a:r>
              <a:rPr lang="en-US" altLang="en-US" sz="2000" dirty="0" smtClean="0">
                <a:latin typeface="Calibri" panose="020F0502020204030204" charset="0"/>
                <a:cs typeface="Calibri" panose="020F0502020204030204" charset="0"/>
              </a:rPr>
              <a:t>response)</a:t>
            </a:r>
            <a:endParaRPr lang="el-GR" altLang="en-US" sz="2000" dirty="0">
              <a:latin typeface="Calibri" panose="020F0502020204030204" charset="0"/>
              <a:cs typeface="Calibri" panose="020F050202020403020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9264" y="4154688"/>
            <a:ext cx="8229600" cy="436960"/>
          </a:xfrm>
        </p:spPr>
        <p:txBody>
          <a:bodyPr>
            <a:noAutofit/>
          </a:bodyPr>
          <a:lstStyle/>
          <a:p>
            <a:r>
              <a:rPr lang="el-GR" altLang="en-US" sz="2800" dirty="0">
                <a:solidFill>
                  <a:schemeClr val="bg1"/>
                </a:solidFill>
                <a:latin typeface="Calibri" panose="020F0502020204030204" charset="0"/>
                <a:cs typeface="Calibri" panose="020F0502020204030204" charset="0"/>
              </a:rPr>
              <a:t>Τι μάθαμε από αυτή την κρίση;</a:t>
            </a:r>
          </a:p>
        </p:txBody>
      </p:sp>
      <p:sp>
        <p:nvSpPr>
          <p:cNvPr id="5" name="Text Box 4"/>
          <p:cNvSpPr txBox="1"/>
          <p:nvPr/>
        </p:nvSpPr>
        <p:spPr>
          <a:xfrm>
            <a:off x="229264" y="4676691"/>
            <a:ext cx="8506778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l-GR" sz="2000" dirty="0" smtClean="0">
                <a:solidFill>
                  <a:schemeClr val="bg1"/>
                </a:solidFill>
                <a:latin typeface="Calibri" panose="020F0502020204030204" charset="0"/>
                <a:cs typeface="Calibri" panose="020F0502020204030204" charset="0"/>
              </a:rPr>
              <a:t>Η</a:t>
            </a:r>
            <a:r>
              <a:rPr lang="en-US" sz="2000" dirty="0" smtClean="0">
                <a:solidFill>
                  <a:schemeClr val="bg1"/>
                </a:solidFill>
                <a:latin typeface="Calibri" panose="020F0502020204030204" charset="0"/>
                <a:cs typeface="Calibri" panose="020F0502020204030204" charset="0"/>
              </a:rPr>
              <a:t> </a:t>
            </a:r>
            <a:r>
              <a:rPr lang="en-US" sz="2000" dirty="0">
                <a:solidFill>
                  <a:schemeClr val="bg1"/>
                </a:solidFill>
                <a:latin typeface="Calibri" panose="020F0502020204030204" charset="0"/>
                <a:cs typeface="Calibri" panose="020F0502020204030204" charset="0"/>
              </a:rPr>
              <a:t>δημόσια ασφάλεια, υγεία και ευημερία πρέπει να είναι η σπουδαιότερη προτεραιότητα του κράτους. </a:t>
            </a:r>
            <a:endParaRPr lang="el-GR" sz="2000" dirty="0" smtClean="0">
              <a:solidFill>
                <a:schemeClr val="bg1"/>
              </a:solidFill>
              <a:latin typeface="Calibri" panose="020F0502020204030204" charset="0"/>
              <a:cs typeface="Calibri" panose="020F050202020403020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l-GR" sz="2000" dirty="0" smtClean="0">
                <a:solidFill>
                  <a:schemeClr val="bg1"/>
                </a:solidFill>
                <a:latin typeface="Calibri" panose="020F0502020204030204" charset="0"/>
                <a:cs typeface="Calibri" panose="020F0502020204030204" charset="0"/>
              </a:rPr>
              <a:t>Αναθεώρηση</a:t>
            </a:r>
            <a:r>
              <a:rPr lang="en-US" sz="2000" dirty="0" smtClean="0">
                <a:solidFill>
                  <a:schemeClr val="bg1"/>
                </a:solidFill>
                <a:latin typeface="Calibri" panose="020F0502020204030204" charset="0"/>
                <a:cs typeface="Calibri" panose="020F0502020204030204" charset="0"/>
              </a:rPr>
              <a:t> </a:t>
            </a:r>
            <a:r>
              <a:rPr lang="en-US" sz="2000" dirty="0">
                <a:solidFill>
                  <a:schemeClr val="bg1"/>
                </a:solidFill>
                <a:latin typeface="Calibri" panose="020F0502020204030204" charset="0"/>
                <a:cs typeface="Calibri" panose="020F0502020204030204" charset="0"/>
              </a:rPr>
              <a:t>ολόκληρου του </a:t>
            </a:r>
            <a:r>
              <a:rPr lang="en-US" sz="2000" dirty="0" smtClean="0">
                <a:solidFill>
                  <a:schemeClr val="bg1"/>
                </a:solidFill>
                <a:latin typeface="Calibri" panose="020F0502020204030204" charset="0"/>
                <a:cs typeface="Calibri" panose="020F0502020204030204" charset="0"/>
              </a:rPr>
              <a:t>συστήματος</a:t>
            </a:r>
            <a:r>
              <a:rPr lang="el-GR" sz="2000" dirty="0" smtClean="0">
                <a:solidFill>
                  <a:schemeClr val="bg1"/>
                </a:solidFill>
                <a:latin typeface="Calibri" panose="020F0502020204030204" charset="0"/>
                <a:cs typeface="Calibri" panose="020F0502020204030204" charset="0"/>
              </a:rPr>
              <a:t> ασφάλειας, συμπεριλαμβανομένων των συστημάτων έγκαιρης</a:t>
            </a:r>
            <a:r>
              <a:rPr lang="en-US" sz="2000" dirty="0" smtClean="0">
                <a:solidFill>
                  <a:schemeClr val="bg1"/>
                </a:solidFill>
                <a:latin typeface="Calibri" panose="020F0502020204030204" charset="0"/>
                <a:cs typeface="Calibri" panose="020F0502020204030204" charset="0"/>
              </a:rPr>
              <a:t> </a:t>
            </a:r>
            <a:r>
              <a:rPr lang="en-US" sz="2000" dirty="0">
                <a:solidFill>
                  <a:schemeClr val="bg1"/>
                </a:solidFill>
                <a:latin typeface="Calibri" panose="020F0502020204030204" charset="0"/>
                <a:cs typeface="Calibri" panose="020F0502020204030204" charset="0"/>
              </a:rPr>
              <a:t>προειδοποίησης.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l-GR" sz="2000" dirty="0" smtClean="0">
                <a:solidFill>
                  <a:schemeClr val="bg1"/>
                </a:solidFill>
                <a:latin typeface="Calibri" panose="020F0502020204030204" charset="0"/>
                <a:cs typeface="Calibri" panose="020F0502020204030204" charset="0"/>
              </a:rPr>
              <a:t>Τεχνολογική αναβάθμιση των </a:t>
            </a:r>
            <a:r>
              <a:rPr lang="el-GR" sz="2000" dirty="0">
                <a:solidFill>
                  <a:schemeClr val="bg1"/>
                </a:solidFill>
                <a:latin typeface="Calibri" panose="020F0502020204030204" charset="0"/>
                <a:cs typeface="Calibri" panose="020F0502020204030204" charset="0"/>
              </a:rPr>
              <a:t>συστημάτων</a:t>
            </a:r>
            <a:r>
              <a:rPr lang="en-US" sz="2000" dirty="0" smtClean="0">
                <a:solidFill>
                  <a:schemeClr val="bg1"/>
                </a:solidFill>
                <a:latin typeface="Calibri" panose="020F0502020204030204" charset="0"/>
                <a:cs typeface="Calibri" panose="020F0502020204030204" charset="0"/>
              </a:rPr>
              <a:t> </a:t>
            </a:r>
            <a:r>
              <a:rPr lang="el-GR" sz="2000" dirty="0" smtClean="0">
                <a:solidFill>
                  <a:schemeClr val="bg1"/>
                </a:solidFill>
                <a:latin typeface="Calibri" panose="020F0502020204030204" charset="0"/>
                <a:cs typeface="Calibri" panose="020F0502020204030204" charset="0"/>
              </a:rPr>
              <a:t>προστασίας.</a:t>
            </a:r>
            <a:endParaRPr lang="el-GR" sz="2000" dirty="0">
              <a:solidFill>
                <a:schemeClr val="bg1"/>
              </a:solidFill>
              <a:latin typeface="Calibri" panose="020F0502020204030204" charset="0"/>
              <a:cs typeface="Calibri" panose="020F050202020403020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4976" y="121488"/>
            <a:ext cx="5751673" cy="383521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7469" y="2213551"/>
            <a:ext cx="3962400" cy="3962400"/>
          </a:xfrm>
          <a:prstGeom prst="rect">
            <a:avLst/>
          </a:prstGeom>
        </p:spPr>
      </p:pic>
      <p:sp>
        <p:nvSpPr>
          <p:cNvPr id="5" name="Text Box 4"/>
          <p:cNvSpPr txBox="1"/>
          <p:nvPr/>
        </p:nvSpPr>
        <p:spPr>
          <a:xfrm>
            <a:off x="2348669" y="5098733"/>
            <a:ext cx="639746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altLang="en-US" sz="3200" dirty="0">
                <a:latin typeface="Calibri" panose="020F0502020204030204" charset="0"/>
                <a:cs typeface="Calibri" panose="020F0502020204030204" charset="0"/>
              </a:rPr>
              <a:t>σ</a:t>
            </a:r>
            <a:r>
              <a:rPr lang="el-GR" altLang="en-US" sz="3200" dirty="0" smtClean="0">
                <a:latin typeface="Calibri" panose="020F0502020204030204" charset="0"/>
                <a:cs typeface="Calibri" panose="020F0502020204030204" charset="0"/>
              </a:rPr>
              <a:t>ας ευχαριστώ </a:t>
            </a:r>
            <a:r>
              <a:rPr lang="el-GR" altLang="en-US" sz="3200" dirty="0">
                <a:latin typeface="Calibri" panose="020F0502020204030204" charset="0"/>
                <a:cs typeface="Calibri" panose="020F0502020204030204" charset="0"/>
              </a:rPr>
              <a:t>για την προσοχή </a:t>
            </a:r>
            <a:r>
              <a:rPr lang="el-GR" altLang="en-US" sz="3200" dirty="0" smtClean="0">
                <a:latin typeface="Calibri" panose="020F0502020204030204" charset="0"/>
                <a:cs typeface="Calibri" panose="020F0502020204030204" charset="0"/>
              </a:rPr>
              <a:t>σας!</a:t>
            </a:r>
          </a:p>
          <a:p>
            <a:pPr algn="r"/>
            <a:r>
              <a:rPr lang="el-GR" altLang="en-US" sz="3200" dirty="0">
                <a:latin typeface="Calibri" panose="020F0502020204030204" charset="0"/>
                <a:cs typeface="Calibri" panose="020F0502020204030204" charset="0"/>
              </a:rPr>
              <a:t>ε</a:t>
            </a:r>
            <a:r>
              <a:rPr lang="el-GR" altLang="en-US" sz="3200" dirty="0" smtClean="0">
                <a:latin typeface="Calibri" panose="020F0502020204030204" charset="0"/>
                <a:cs typeface="Calibri" panose="020F0502020204030204" charset="0"/>
              </a:rPr>
              <a:t>ρωτήσεις;</a:t>
            </a:r>
            <a:endParaRPr lang="el-GR" altLang="en-US" sz="3200" dirty="0">
              <a:latin typeface="Calibri" panose="020F0502020204030204" charset="0"/>
              <a:cs typeface="Calibri" panose="020F050202020403020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Orange Waves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79</TotalTime>
  <Words>205</Words>
  <Application>Microsoft Office PowerPoint</Application>
  <PresentationFormat>On-screen Show (4:3)</PresentationFormat>
  <Paragraphs>28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1_Orange Waves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Θα μπορούσαν να έχουν περιοριστεί οι καταστροφές με κατάλληλη προετοιμασία; - Ποια ήταν τα λάθη;</vt:lpstr>
      <vt:lpstr>Τι μάθαμε από αυτή την κρίση;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ΕΘΝΙΚΟ ΜΕΤΣΟΒΙΟ ΠΟΛΥΤΕΧΝΕΙΟ ΣΧΟΛΗ ΜΗΧΑΝΙΚΩΝ ΜΕΤΑΛΛΕΙΩΝ -  ΜΕΤΑΛΛΟΥΡΓΩΝ</dc:title>
  <dc:creator>Syrraco</dc:creator>
  <cp:lastModifiedBy>Dkal</cp:lastModifiedBy>
  <cp:revision>38</cp:revision>
  <dcterms:created xsi:type="dcterms:W3CDTF">2022-01-03T13:58:00Z</dcterms:created>
  <dcterms:modified xsi:type="dcterms:W3CDTF">2022-05-27T11:56:46Z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1E1FD1FBD70842CF854C1D341F1B9DA7</vt:lpwstr>
  </property>
  <property fmtid="{D5CDD505-2E9C-101B-9397-08002B2CF9AE}" pid="3" name="KSOProductBuildVer">
    <vt:lpwstr>1033-11.2.0.10463</vt:lpwstr>
  </property>
</Properties>
</file>